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77" r:id="rId2"/>
    <p:sldId id="8896" r:id="rId3"/>
    <p:sldId id="8898" r:id="rId4"/>
    <p:sldId id="8899" r:id="rId5"/>
    <p:sldId id="8897" r:id="rId6"/>
    <p:sldId id="8900" r:id="rId7"/>
    <p:sldId id="8901" r:id="rId8"/>
    <p:sldId id="8902" r:id="rId9"/>
    <p:sldId id="8903" r:id="rId10"/>
    <p:sldId id="8904" r:id="rId11"/>
    <p:sldId id="8905" r:id="rId12"/>
    <p:sldId id="8906" r:id="rId13"/>
    <p:sldId id="8908" r:id="rId14"/>
    <p:sldId id="8907" r:id="rId15"/>
    <p:sldId id="8909" r:id="rId16"/>
    <p:sldId id="8910" r:id="rId17"/>
    <p:sldId id="8913" r:id="rId18"/>
    <p:sldId id="8911" r:id="rId19"/>
    <p:sldId id="8912" r:id="rId20"/>
    <p:sldId id="8914" r:id="rId21"/>
    <p:sldId id="8939" r:id="rId22"/>
    <p:sldId id="8915" r:id="rId23"/>
    <p:sldId id="8941" r:id="rId24"/>
    <p:sldId id="8942" r:id="rId25"/>
    <p:sldId id="8940" r:id="rId26"/>
    <p:sldId id="8916" r:id="rId27"/>
    <p:sldId id="8917" r:id="rId28"/>
    <p:sldId id="8918" r:id="rId29"/>
    <p:sldId id="8919" r:id="rId30"/>
    <p:sldId id="8920" r:id="rId31"/>
    <p:sldId id="8921" r:id="rId32"/>
    <p:sldId id="8923" r:id="rId33"/>
    <p:sldId id="8943" r:id="rId34"/>
    <p:sldId id="8944" r:id="rId35"/>
    <p:sldId id="8922" r:id="rId36"/>
    <p:sldId id="8924" r:id="rId37"/>
    <p:sldId id="8925" r:id="rId38"/>
    <p:sldId id="8927" r:id="rId39"/>
    <p:sldId id="8926" r:id="rId40"/>
    <p:sldId id="8929" r:id="rId41"/>
    <p:sldId id="8930" r:id="rId42"/>
    <p:sldId id="8931" r:id="rId43"/>
    <p:sldId id="8932" r:id="rId44"/>
    <p:sldId id="8933" r:id="rId45"/>
    <p:sldId id="8934" r:id="rId46"/>
    <p:sldId id="8935" r:id="rId47"/>
    <p:sldId id="8936" r:id="rId48"/>
    <p:sldId id="8937" r:id="rId49"/>
    <p:sldId id="8938" r:id="rId50"/>
    <p:sldId id="8945" r:id="rId51"/>
    <p:sldId id="8946" r:id="rId52"/>
    <p:sldId id="8947" r:id="rId53"/>
    <p:sldId id="8949" r:id="rId54"/>
    <p:sldId id="8948" r:id="rId55"/>
    <p:sldId id="8950" r:id="rId56"/>
    <p:sldId id="8951" r:id="rId57"/>
    <p:sldId id="8952" r:id="rId58"/>
    <p:sldId id="8955" r:id="rId59"/>
    <p:sldId id="8953" r:id="rId60"/>
    <p:sldId id="8954" r:id="rId61"/>
    <p:sldId id="298" r:id="rId62"/>
  </p:sldIdLst>
  <p:sldSz cx="12192000" cy="6858000"/>
  <p:notesSz cx="6858000" cy="9144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Menlo Regular" panose="020B0609030804020204" pitchFamily="49" charset="0"/>
      <p:bold r:id="rId69"/>
      <p:italic r:id="rId70"/>
      <p:boldItalic r:id="rId71"/>
    </p:embeddedFont>
    <p:embeddedFont>
      <p:font typeface="Montserrat" pitchFamily="2" charset="77"/>
      <p:regular r:id="rId72"/>
      <p:bold r:id="rId73"/>
      <p:italic r:id="rId74"/>
      <p:boldItalic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o Balagtas" initials="FB" lastIdx="1" clrIdx="0">
    <p:extLst>
      <p:ext uri="{19B8F6BF-5375-455C-9EA6-DF929625EA0E}">
        <p15:presenceInfo xmlns:p15="http://schemas.microsoft.com/office/powerpoint/2012/main" userId="0be759edf84fbb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BB7C2"/>
    <a:srgbClr val="657687"/>
    <a:srgbClr val="3B4858"/>
    <a:srgbClr val="DE1C4A"/>
    <a:srgbClr val="E8A80A"/>
    <a:srgbClr val="0099D1"/>
    <a:srgbClr val="7003D9"/>
    <a:srgbClr val="00E3E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29"/>
    <p:restoredTop sz="96208"/>
  </p:normalViewPr>
  <p:slideViewPr>
    <p:cSldViewPr snapToGrid="0" snapToObjects="1" showGuides="1">
      <p:cViewPr varScale="1">
        <p:scale>
          <a:sx n="127" d="100"/>
          <a:sy n="127" d="100"/>
        </p:scale>
        <p:origin x="36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66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37576D-A1DD-C049-B2F2-1E3187FA10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A9EAB-3996-DA4E-9C6F-53BD5D420B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F872F-96C5-E944-BA37-95F46CF99571}" type="datetimeFigureOut">
              <a:rPr lang="en-US" smtClean="0"/>
              <a:t>3/11/21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8B423-4336-AF4D-B8DC-EB619BDA1F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0F437-C505-DB44-8E66-ED245BC5AF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7922FA-A46B-484A-95D0-A60449FAB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935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4:06:37.085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03:09:1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03:09:1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8BEA9-7E91-1A4B-998E-77BE2D99B44F}" type="datetimeFigureOut">
              <a:rPr lang="en-US" smtClean="0"/>
              <a:t>3/11/21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23E39-E0D3-8A47-8BE1-2ED846D22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937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5737-C59C-414A-BE4F-B5A39E65B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136" y="2848026"/>
            <a:ext cx="6549312" cy="1434276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6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77DB4-8215-4F48-9CB4-56A7CA745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136" y="4467977"/>
            <a:ext cx="6549312" cy="727645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1400">
                <a:solidFill>
                  <a:schemeClr val="accent6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112D71-6EEF-0A4E-80CA-E9AA1C2CBC16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8664A3C-96FF-A94E-83E4-49739EF631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7588" y="5381297"/>
            <a:ext cx="2282825" cy="220282"/>
          </a:xfrm>
        </p:spPr>
        <p:txBody>
          <a:bodyPr anchor="ctr">
            <a:noAutofit/>
          </a:bodyPr>
          <a:lstStyle>
            <a:lvl1pPr marL="0" indent="0">
              <a:buNone/>
              <a:defRPr sz="800">
                <a:solidFill>
                  <a:schemeClr val="accent6"/>
                </a:solidFill>
                <a:latin typeface="Montserrat" pitchFamily="2" charset="77"/>
              </a:defRPr>
            </a:lvl1pPr>
            <a:lvl2pPr marL="457200" indent="0">
              <a:buNone/>
              <a:defRPr sz="800">
                <a:latin typeface="Montserrat" pitchFamily="2" charset="77"/>
              </a:defRPr>
            </a:lvl2pPr>
            <a:lvl3pPr marL="914400" indent="0">
              <a:buNone/>
              <a:defRPr sz="800">
                <a:latin typeface="Montserrat" pitchFamily="2" charset="77"/>
              </a:defRPr>
            </a:lvl3pPr>
            <a:lvl4pPr marL="1371600" indent="0">
              <a:buNone/>
              <a:defRPr sz="800">
                <a:latin typeface="Montserrat" pitchFamily="2" charset="77"/>
              </a:defRPr>
            </a:lvl4pPr>
            <a:lvl5pPr marL="1828800" indent="0">
              <a:buNone/>
              <a:defRPr sz="8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0D995E9-D383-F341-A785-7D4FFCFA1D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6626" y="889000"/>
            <a:ext cx="4447593" cy="3201636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F7DCF6E0-000D-5A42-8671-0C275430B1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804906" y="254057"/>
            <a:ext cx="1097937" cy="49217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5F514-FEBF-2040-8153-B0BFC887782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377EF67-A56D-7B49-A99C-E3D07A89C7C9}" type="datetime4">
              <a:rPr lang="en-PH" smtClean="0"/>
              <a:t>March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33EC7-D390-AA4B-A3FA-742DE970B26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2111F-5972-7442-A835-D3EBE1DCDE8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461D58-8A99-B341-8892-757D961FC555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184D5B-A3C9-8944-942C-DA05134CAB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1053022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AE5C59-4A23-3F41-83CC-2028424C10E2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02B035-C747-1348-AE3E-75812AE5B4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9EDCB9-CA7E-604C-9F50-700BA5E06BFC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AB04BB-EFE9-C64D-8D23-2EFBB3D8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7CC5B-DA4A-A743-8C23-F4F830CD71BA}" type="datetime4">
              <a:rPr lang="en-PH" smtClean="0"/>
              <a:t>March 11,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E55930-689A-2643-A13F-207CF519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A68613-2B77-854F-A643-D73623D6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61D2598-FF70-964E-BB94-FE6CB7C80B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138195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AE5C59-4A23-3F41-83CC-2028424C10E2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02B035-C747-1348-AE3E-75812AE5B4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A4E97-85FC-054D-A6D5-6CF28B5E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A2874-1BB9-6141-9D77-971168E277A7}" type="datetime4">
              <a:rPr lang="en-PH" smtClean="0"/>
              <a:t>March 11,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B98FB3-6BFD-B948-9745-18AB23C16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F1207-7428-684E-BBEB-94FFD55E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A87EAD-F0F9-6240-B1E0-190082F43B49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D5760EE-26CB-2942-9A50-2587D660BA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1588730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528809C-8407-F443-94BA-841D402F1B4A}"/>
              </a:ext>
            </a:extLst>
          </p:cNvPr>
          <p:cNvSpPr/>
          <p:nvPr userDrawn="1"/>
        </p:nvSpPr>
        <p:spPr>
          <a:xfrm>
            <a:off x="5183188" y="0"/>
            <a:ext cx="7008812" cy="688657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F99A3-D261-8F44-81A0-34C31F34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0400"/>
            <a:ext cx="3931200" cy="741600"/>
          </a:xfrm>
        </p:spPr>
        <p:txBody>
          <a:bodyPr anchor="ctr">
            <a:noAutofit/>
          </a:bodyPr>
          <a:lstStyle>
            <a:lvl1pPr>
              <a:defRPr sz="2400" b="1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E8211-525C-8A47-AAB7-DA320E8C7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7988" y="1239761"/>
            <a:ext cx="6172200" cy="4503738"/>
          </a:xfrm>
        </p:spPr>
        <p:txBody>
          <a:bodyPr>
            <a:noAutofit/>
          </a:bodyPr>
          <a:lstStyle>
            <a:lvl1pPr marL="228600" indent="-228600">
              <a:lnSpc>
                <a:spcPts val="2280"/>
              </a:lnSpc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Montserrat" pitchFamily="2" charset="77"/>
              </a:defRPr>
            </a:lvl1pPr>
            <a:lvl2pPr marL="685800" indent="-228600">
              <a:lnSpc>
                <a:spcPts val="2280"/>
              </a:lnSpc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Montserrat" pitchFamily="2" charset="77"/>
              </a:defRPr>
            </a:lvl2pPr>
            <a:lvl3pPr marL="1143000" indent="-228600">
              <a:lnSpc>
                <a:spcPts val="2280"/>
              </a:lnSpc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Montserrat" pitchFamily="2" charset="77"/>
              </a:defRPr>
            </a:lvl3pPr>
            <a:lvl4pPr marL="1600200" indent="-228600">
              <a:lnSpc>
                <a:spcPts val="2280"/>
              </a:lnSpc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Montserrat" pitchFamily="2" charset="77"/>
              </a:defRPr>
            </a:lvl4pPr>
            <a:lvl5pPr marL="2057400" indent="-228600">
              <a:lnSpc>
                <a:spcPts val="2280"/>
              </a:lnSpc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Montserrat" pitchFamily="2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6DEA4-BD49-E146-BFE5-A082410B9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513137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57607-065B-274D-98EC-9C31EADA7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D5D21-CCF8-D64F-98D8-C1D7BC4E4E61}" type="datetime4">
              <a:rPr lang="en-PH" smtClean="0"/>
              <a:t>March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5C22-B019-6F46-8E07-0CF5C132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3A96C-6D20-0947-B9D8-71621C5B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BD754B4-A2A0-3A4E-B3CD-91BE25A7BA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AEA669-32BE-EE4F-9438-26886DF876CD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49D0249-3928-E54D-99B2-D372005F04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8B1B44-BED2-724F-8051-E7B957608944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415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(right)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CB36830-2DCF-1E47-B9CA-1CBD80B7A275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58F8E-9AD2-BC4F-B5DB-53CFF7EC2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680400"/>
            <a:ext cx="4777874" cy="741600"/>
          </a:xfrm>
        </p:spPr>
        <p:txBody>
          <a:bodyPr anchor="ctr">
            <a:no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EF267-36EC-444D-A1DD-A407ED359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7500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21871-F278-0A47-93B7-AD94EDDA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4779134" cy="4503739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B70B3-6C15-5E43-AACF-1B1259BC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6A2-95B3-1D48-9D84-D0DDF494A6DA}" type="datetime4">
              <a:rPr lang="en-PH" smtClean="0"/>
              <a:t>March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CC4E2-5200-524F-AC58-5EEB84E4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AC90D-48C9-1C4A-B9D0-6D405F27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ntserrat" pitchFamily="2" charset="77"/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94F0C3-6CCB-5F44-959E-DD20EE424897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A803442-CF53-224E-BCE8-3C83506237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1FD8345A-6ADD-8B4B-895B-2215409BCF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99805" y="296863"/>
            <a:ext cx="1155700" cy="4921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Add logo here..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AAF577-3BC9-E04F-939C-8A57214FDFAF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916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(left)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EF267-36EC-444D-A1DD-A407ED359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75004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B36830-2DCF-1E47-B9CA-1CBD80B7A275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58F8E-9AD2-BC4F-B5DB-53CFF7EC2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0" y="680400"/>
            <a:ext cx="4777874" cy="741600"/>
          </a:xfrm>
        </p:spPr>
        <p:txBody>
          <a:bodyPr anchor="ctr">
            <a:no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21871-F278-0A47-93B7-AD94EDDA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26188" y="2057399"/>
            <a:ext cx="4779134" cy="4503739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94F0C3-6CCB-5F44-959E-DD20EE424897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A803442-CF53-224E-BCE8-3C83506237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809DF93F-7836-4347-9E3F-7AA44B588E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8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8C540F4C-D266-C649-A573-FB86ADF2B91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3C29928-3516-AB40-9072-4DBF4FA1CB43}" type="datetime4">
              <a:rPr lang="en-PH" smtClean="0"/>
              <a:t>March 11, 2021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E2A4AE8-E255-FA4F-8585-3CB90BB056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2F2ECD8-A743-654E-991F-21218A2F567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2DBEAB-CDD2-6543-9BB7-D2B1AF14D523}"/>
              </a:ext>
            </a:extLst>
          </p:cNvPr>
          <p:cNvCxnSpPr>
            <a:cxnSpLocks/>
          </p:cNvCxnSpPr>
          <p:nvPr userDrawn="1"/>
        </p:nvCxnSpPr>
        <p:spPr>
          <a:xfrm>
            <a:off x="64293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406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brea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CE6B-6176-9443-8683-A1C2A8264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517135"/>
            <a:ext cx="2897634" cy="1823731"/>
          </a:xfrm>
        </p:spPr>
        <p:txBody>
          <a:bodyPr anchor="ctr">
            <a:noAutofit/>
          </a:bodyPr>
          <a:lstStyle>
            <a:lvl1pPr algn="r">
              <a:defRPr sz="12000">
                <a:latin typeface="Montserrat" pitchFamily="2" charset="77"/>
              </a:defRPr>
            </a:lvl1pPr>
          </a:lstStyle>
          <a:p>
            <a:r>
              <a:rPr lang="en-US" dirty="0"/>
              <a:t>#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2C11C2-DC67-7549-959C-77DFFA8719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03613" y="2517775"/>
            <a:ext cx="8035925" cy="1822450"/>
          </a:xfrm>
        </p:spPr>
        <p:txBody>
          <a:bodyPr anchor="ctr">
            <a:noAutofit/>
          </a:bodyPr>
          <a:lstStyle>
            <a:lvl1pPr marL="0" indent="0">
              <a:buNone/>
              <a:defRPr sz="48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>
                <a:solidFill>
                  <a:schemeClr val="tx2"/>
                </a:solidFill>
                <a:latin typeface="Montserrat" pitchFamily="2" charset="77"/>
              </a:defRPr>
            </a:lvl2pPr>
            <a:lvl3pPr marL="914400" indent="0">
              <a:buNone/>
              <a:defRPr>
                <a:solidFill>
                  <a:schemeClr val="tx2"/>
                </a:solidFill>
                <a:latin typeface="Montserrat" pitchFamily="2" charset="77"/>
              </a:defRPr>
            </a:lvl3pPr>
            <a:lvl4pPr marL="1371600" indent="0">
              <a:buNone/>
              <a:defRPr>
                <a:solidFill>
                  <a:schemeClr val="tx2"/>
                </a:solidFill>
                <a:latin typeface="Montserrat" pitchFamily="2" charset="77"/>
              </a:defRPr>
            </a:lvl4pPr>
            <a:lvl5pPr marL="1828800" indent="0">
              <a:buNone/>
              <a:defRPr>
                <a:solidFill>
                  <a:schemeClr val="tx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page break title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D6A8857E-B4AC-214F-8311-10BD88D13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6220C-32B6-644E-B952-458C560ADCF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447A95E-B882-6F4F-92DB-B9C517ACC7EA}" type="datetime4">
              <a:rPr lang="en-PH" smtClean="0"/>
              <a:t>March 11,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237B7-F97E-9C41-946C-D346EE08EA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671E5-3848-F34F-B014-BF2AEC375A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744693-4FD6-8B4B-8028-F94DCA89FBC6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53F60D2-C47B-7C48-87EE-4E73164723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410695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F141F2-E229-7445-B747-E57DDDE1E1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734260" y="980660"/>
            <a:ext cx="1122777" cy="5580477"/>
          </a:xfrm>
        </p:spPr>
        <p:txBody>
          <a:bodyPr vert="eaVert">
            <a:no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055DB-6DC3-CA4F-8CF5-5DF269628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4963" y="980660"/>
            <a:ext cx="10017677" cy="5580477"/>
          </a:xfrm>
        </p:spPr>
        <p:txBody>
          <a:bodyPr vert="eaVert">
            <a:noAutofit/>
          </a:bodyPr>
          <a:lstStyle>
            <a:lvl1pPr>
              <a:lnSpc>
                <a:spcPts val="2280"/>
              </a:lnSpc>
              <a:defRPr sz="1400">
                <a:latin typeface="Montserrat" pitchFamily="2" charset="77"/>
              </a:defRPr>
            </a:lvl1pPr>
            <a:lvl2pPr>
              <a:lnSpc>
                <a:spcPts val="2280"/>
              </a:lnSpc>
              <a:defRPr sz="1400">
                <a:latin typeface="Montserrat" pitchFamily="2" charset="77"/>
              </a:defRPr>
            </a:lvl2pPr>
            <a:lvl3pPr>
              <a:lnSpc>
                <a:spcPts val="2280"/>
              </a:lnSpc>
              <a:defRPr sz="1400">
                <a:latin typeface="Montserrat" pitchFamily="2" charset="77"/>
              </a:defRPr>
            </a:lvl3pPr>
            <a:lvl4pPr>
              <a:lnSpc>
                <a:spcPts val="2280"/>
              </a:lnSpc>
              <a:defRPr sz="1400">
                <a:latin typeface="Montserrat" pitchFamily="2" charset="77"/>
              </a:defRPr>
            </a:lvl4pPr>
            <a:lvl5pPr>
              <a:lnSpc>
                <a:spcPts val="2280"/>
              </a:lnSpc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D7BFE-3D2F-C847-98BB-8C73FBED9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63F88-F324-0348-93D3-BEDF318B07FC}" type="datetime4">
              <a:rPr lang="en-PH" smtClean="0"/>
              <a:t>March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DC2B4-3C24-F240-AC80-DAA698ED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800DC-E1B2-3240-9871-EA7478C5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E3B195-BCF9-AD4C-A221-20BA1EC7AA03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42BC4EB-72F4-CA44-8215-C2C23CD857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F3E5EC-A80C-C648-96F7-8AF05FA1B6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47298" y="1074535"/>
            <a:ext cx="0" cy="475969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A981A7E7-1CB9-EF42-A0DE-E185E54259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15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7DF2AE-9701-1347-9648-4B77C55460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75005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709BB-B3D4-344A-8612-BC3844BC3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8191"/>
            <a:ext cx="5045765" cy="230161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B595D5-7A6B-4249-9074-F9767E45177C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B1A4B93-23FB-BC43-A1FC-FCE18382A0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707757" y="296863"/>
            <a:ext cx="1149281" cy="498268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" pitchFamily="2" charset="77"/>
              </a:defRPr>
            </a:lvl1pPr>
          </a:lstStyle>
          <a:p>
            <a:r>
              <a:rPr lang="en-US" dirty="0"/>
              <a:t>Add logo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F2A7D4-C8F7-4648-B224-8893B05D836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39B855D-BB03-0A4B-B359-DEFBD9B4CA87}" type="datetime4">
              <a:rPr lang="en-PH" smtClean="0"/>
              <a:t>March 11,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CCBDC-281A-2F4F-B840-5C31E1FE20C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2C186-4CFF-E641-8617-7B020F4E533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23368" y="305402"/>
            <a:ext cx="585952" cy="365125"/>
          </a:xfrm>
        </p:spPr>
        <p:txBody>
          <a:bodyPr/>
          <a:lstStyle/>
          <a:p>
            <a:fld id="{559A9E7B-36BA-1F41-8405-CCFB9889FC91}" type="slidenum">
              <a:rPr lang="en-US" smtClean="0"/>
              <a:pPr/>
              <a:t>‹#›</a:t>
            </a:fld>
            <a:r>
              <a:rPr lang="en-US" dirty="0"/>
              <a:t>       </a:t>
            </a:r>
            <a:r>
              <a:rPr lang="en-US" sz="1400" dirty="0">
                <a:solidFill>
                  <a:schemeClr val="bg1"/>
                </a:solidFill>
              </a:rPr>
              <a:t>|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2675BBA-2B6F-E848-9816-708FB0EAAC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7" y="378143"/>
            <a:ext cx="1563051" cy="292384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4156075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2A9170-B28D-B54B-BCD1-8371E8F6569E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Open quotation mark">
            <a:extLst>
              <a:ext uri="{FF2B5EF4-FFF2-40B4-BE49-F238E27FC236}">
                <a16:creationId xmlns:a16="http://schemas.microsoft.com/office/drawing/2014/main" id="{FAE6983B-FE20-DC4C-B126-F79A2C2697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305" y="1782886"/>
            <a:ext cx="1300646" cy="1300646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7C6C9DBF-665B-644A-8743-388CB109BB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804907" y="254057"/>
            <a:ext cx="1097935" cy="492177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352489D-14F2-1942-922B-17021DA1F9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05319" y="2660253"/>
            <a:ext cx="7581363" cy="2487944"/>
          </a:xfrm>
        </p:spPr>
        <p:txBody>
          <a:bodyPr lIns="72000" tIns="288000" bIns="288000" anchor="t">
            <a:noAutofit/>
          </a:bodyPr>
          <a:lstStyle>
            <a:lvl1pPr marL="0" indent="0" algn="ctr">
              <a:lnSpc>
                <a:spcPts val="3280"/>
              </a:lnSpc>
              <a:buNone/>
              <a:defRPr sz="2400" b="0" i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800">
                <a:latin typeface="Montserrat" pitchFamily="2" charset="77"/>
              </a:defRPr>
            </a:lvl2pPr>
            <a:lvl3pPr marL="914400" indent="0">
              <a:buNone/>
              <a:defRPr sz="1800">
                <a:latin typeface="Montserrat" pitchFamily="2" charset="77"/>
              </a:defRPr>
            </a:lvl3pPr>
            <a:lvl4pPr marL="1371600" indent="0">
              <a:buNone/>
              <a:defRPr sz="1800">
                <a:latin typeface="Montserrat" pitchFamily="2" charset="77"/>
              </a:defRPr>
            </a:lvl4pPr>
            <a:lvl5pPr marL="1828800" indent="0">
              <a:buNone/>
              <a:defRPr sz="18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quote here…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BD8C92-644F-394B-B0AF-2FF836A8BD79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1DD9BA-0832-EA4A-B2D1-2D8963E3C4B7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55C36-AE96-404E-AA41-7C1FD65564D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CFD3F41-9577-F741-9030-02201F2F1706}" type="datetime4">
              <a:rPr lang="en-PH" smtClean="0"/>
              <a:t>March 11,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D9B894-4B15-8049-B182-7F517321D0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9D7A6-CCC8-B34B-89F3-93885274A2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17F1E62-5D37-B643-AD1E-3C9F26656B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3606033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Header 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7D9CA3D-C4E0-544F-B94F-9C297BE91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84547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A6D91-EB98-2D45-82F6-0E61A14D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7029"/>
            <a:ext cx="4263887" cy="2036709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109DEFF9-3BC9-644E-BA34-332CFCCF0C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787063" y="296863"/>
            <a:ext cx="1152525" cy="51117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Add logo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DD839B1-7020-1F44-AF01-31BBE2B919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0478" y="4276701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4B152E2-FD7B-354D-80DE-605AF4FE90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0478" y="5015923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6EDBBCC-512A-BC46-9CB1-A9DF9C9627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0478" y="5749280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A35D3568-B781-CE43-8C79-62785379B3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88426" y="4276701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989682E-6B35-A647-A4F0-323B492EE6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88426" y="5015923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D07A02D1-BFCE-494F-9739-336329F9EE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8426" y="5749280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538D255-84C6-AF48-A063-C28A79CC20DF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E8B548F-8329-F44E-B30B-F37FBEBFDFD3}" type="datetime4">
              <a:rPr lang="en-PH" smtClean="0"/>
              <a:t>March 11, 2021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194AAF3-1A07-E144-ACB7-58B1CB63742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ADAB27D-623A-1342-AFBA-8F72A860E2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252248" y="305402"/>
            <a:ext cx="49472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 |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D82A11A-FD0F-2043-9F07-9D661B76A2D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9563" y="410356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3570738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819D-4590-7C4A-B1DF-0F9CBA084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012" y="1452387"/>
            <a:ext cx="506525" cy="514535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>
            <a:noAutofit/>
          </a:bodyPr>
          <a:lstStyle>
            <a:lvl1pPr algn="ctr">
              <a:lnSpc>
                <a:spcPct val="100000"/>
              </a:lnSpc>
              <a:defRPr sz="16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AD4F6-326E-E64C-8D23-0B059939FE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43590" y="1452386"/>
            <a:ext cx="3218793" cy="514535"/>
          </a:xfrm>
        </p:spPr>
        <p:txBody>
          <a:bodyPr lIns="90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>
                <a:latin typeface="Montserrat" pitchFamily="2" charset="77"/>
              </a:defRPr>
            </a:lvl2pPr>
            <a:lvl3pPr marL="914400" indent="0">
              <a:buNone/>
              <a:defRPr>
                <a:latin typeface="Montserrat" pitchFamily="2" charset="77"/>
              </a:defRPr>
            </a:lvl3pPr>
            <a:lvl4pPr marL="1371600" indent="0">
              <a:buNone/>
              <a:defRPr>
                <a:latin typeface="Montserrat" pitchFamily="2" charset="77"/>
              </a:defRPr>
            </a:lvl4pPr>
            <a:lvl5pPr marL="1828800" indent="0">
              <a:buNone/>
              <a:defRPr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715FB-75F5-614E-900C-AF9D3642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BF13-6D94-994B-92EB-EA1A19E4D338}" type="datetime4">
              <a:rPr lang="en-PH" smtClean="0"/>
              <a:t>March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007EC-F071-594C-AE14-A985609C6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408AC-59BF-EB40-B861-92EF81BE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2248" y="305402"/>
            <a:ext cx="391511" cy="365125"/>
          </a:xfrm>
        </p:spPr>
        <p:txBody>
          <a:bodyPr/>
          <a:lstStyle>
            <a:lvl1pPr>
              <a:defRPr>
                <a:latin typeface="Montserrat" pitchFamily="2" charset="77"/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1E5D69-9C8A-BE44-BE39-DAFB661947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9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7C6001-DBEE-B344-BD39-BA2507040D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43591" y="2328005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512C6A5-5703-7941-8EA4-56A1471287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093" y="2328005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A9C3A3-B684-C648-A360-E6919B892C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093" y="3206878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0389DBF-9B88-1740-BEB9-300084A101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85093" y="4085751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6A19F9FE-9F78-BC40-AAB8-C927947ABC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85093" y="4964625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1FCD8F1D-29A3-874A-AA91-390F0845E8D5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543591" y="3210133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459BC03A-ED93-FE4D-98D6-51534A1003E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543591" y="4085751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8" name="Content Placeholder 12">
            <a:extLst>
              <a:ext uri="{FF2B5EF4-FFF2-40B4-BE49-F238E27FC236}">
                <a16:creationId xmlns:a16="http://schemas.microsoft.com/office/drawing/2014/main" id="{31DD72D3-3884-9742-BABB-5F985BA2143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2543591" y="4962315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9" name="Content Placeholder 12">
            <a:extLst>
              <a:ext uri="{FF2B5EF4-FFF2-40B4-BE49-F238E27FC236}">
                <a16:creationId xmlns:a16="http://schemas.microsoft.com/office/drawing/2014/main" id="{C8C7F1F3-4469-BD4A-AC3A-BF900C086AA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7234861" y="2328005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45D17EBA-630E-014E-88F5-5C98127E0A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576363" y="2328005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0533F9E1-50FE-0A44-A5A7-C44AF4662E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76363" y="3206878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50A51873-EE58-2D4A-A21F-2DE81BEADE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76363" y="4085751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152F273-629D-AD49-99AE-2F16DD4646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76363" y="4964625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4" name="Content Placeholder 12">
            <a:extLst>
              <a:ext uri="{FF2B5EF4-FFF2-40B4-BE49-F238E27FC236}">
                <a16:creationId xmlns:a16="http://schemas.microsoft.com/office/drawing/2014/main" id="{98BC2E2B-D6D6-F04D-AD04-542070875FB7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7234861" y="3210133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5" name="Content Placeholder 12">
            <a:extLst>
              <a:ext uri="{FF2B5EF4-FFF2-40B4-BE49-F238E27FC236}">
                <a16:creationId xmlns:a16="http://schemas.microsoft.com/office/drawing/2014/main" id="{87C9A2A1-5480-FE42-A5AF-A5ADF6F2D24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7234861" y="4085751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D596C4C8-877C-714D-A311-9A05211A276D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234861" y="4962315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7" name="Content Placeholder 12">
            <a:extLst>
              <a:ext uri="{FF2B5EF4-FFF2-40B4-BE49-F238E27FC236}">
                <a16:creationId xmlns:a16="http://schemas.microsoft.com/office/drawing/2014/main" id="{7E89EB06-07FA-A842-8B81-A7D4B9DEE8BA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7234861" y="1452386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01F641B-30D2-0C4C-A430-DF34147BF7C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76363" y="1452386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5F9680-67BA-D146-A649-AD47C3A8F1C8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3702768B-EBC4-204E-979A-C4B7988A0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857510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6C434-FEAF-AD40-B4E4-CFB38A84D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80400"/>
            <a:ext cx="10515600" cy="741600"/>
          </a:xfr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en-US" dirty="0"/>
              <a:t>Table Template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E296E4-7F8C-4B41-8523-E5F36953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A918-71A6-5C4C-9402-B3EAF9371B8B}" type="datetime4">
              <a:rPr lang="en-PH" smtClean="0"/>
              <a:t>March 11,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E8B69-554B-6C45-8182-6B76214B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Confidential – © 2020, The RepTrak Company.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1E6E7-4C6E-4547-8D70-7426D505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86908F-DBB0-CD41-B398-999683F2FE9A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F5058A-CB24-A745-A7C3-AA1AA4127AD0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9EE343-9E0D-D643-A2AF-21D722F89F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sp>
        <p:nvSpPr>
          <p:cNvPr id="16" name="Table Placeholder 15">
            <a:extLst>
              <a:ext uri="{FF2B5EF4-FFF2-40B4-BE49-F238E27FC236}">
                <a16:creationId xmlns:a16="http://schemas.microsoft.com/office/drawing/2014/main" id="{A99857F3-7C1B-DA49-93D1-ADC3D731E263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482725" y="2205038"/>
            <a:ext cx="3089275" cy="3636962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67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7516D-2C44-084E-8FC2-7199AC2C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09843"/>
            <a:ext cx="10515600" cy="1695613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chemeClr val="accent6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DEB09-4FA5-2247-BB4E-E56FF24F0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84337"/>
            <a:ext cx="10515600" cy="1011838"/>
          </a:xfr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buNone/>
              <a:defRPr sz="1400">
                <a:solidFill>
                  <a:schemeClr val="accent6"/>
                </a:solidFill>
                <a:latin typeface="Montserra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59BBCA-AF47-1143-8F89-6116BF13A6BA}"/>
              </a:ext>
            </a:extLst>
          </p:cNvPr>
          <p:cNvCxnSpPr>
            <a:cxnSpLocks/>
          </p:cNvCxnSpPr>
          <p:nvPr userDrawn="1"/>
        </p:nvCxnSpPr>
        <p:spPr>
          <a:xfrm>
            <a:off x="4860319" y="3544896"/>
            <a:ext cx="24713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96A7402-993E-C047-9C3D-380F4BE1C1CE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678C2FC9-322B-B24D-BDE4-3D50EA9CF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A48CF-FBD5-DC4A-A94E-F31CCFF073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10A12F2-DD99-0B49-9D87-451F14F5F6C7}" type="datetime4">
              <a:rPr lang="en-PH" smtClean="0"/>
              <a:t>March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23BE9-DD69-A14F-ADE5-3E79B0809C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E3E50-F191-9945-A12C-904ACDBFECE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3DE01A-7A63-7A43-A822-9DE4BDA1674B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B40682C-5D13-7049-ABA2-34F58CA12B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25211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92F7-5868-634E-8BAB-07A8DB66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41052-BA3D-DF41-B6C0-321FEB722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154313"/>
            <a:ext cx="3336471" cy="552788"/>
          </a:xfrm>
          <a:solidFill>
            <a:schemeClr val="tx1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bg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B5783-8D7C-2444-82E8-B463DC7B9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923677"/>
            <a:ext cx="3336471" cy="3637461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1949A-E627-1A4D-A613-E2A4751D0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2392" y="2154313"/>
            <a:ext cx="3352903" cy="552788"/>
          </a:xfrm>
          <a:solidFill>
            <a:schemeClr val="tx1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bg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8CDC6-7583-934F-8BAB-8AFB59286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2392" y="2923677"/>
            <a:ext cx="3352903" cy="3637461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B3E5FC-D202-7C43-99DC-BA2A80EF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91A8C-680F-124E-B376-28514281C04A}" type="datetime4">
              <a:rPr lang="en-PH" smtClean="0"/>
              <a:t>March 11,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DF35B-9E20-8445-A3EF-5D3A7C7D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902B9-FD16-D446-9740-AFCA516F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C579867-2840-E741-B564-E6EBB3EA1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13D53-7B8B-FD43-A219-EFC1F079528A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7AD9A61-920B-C549-9756-4E58BF9A07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1719E56-3FB8-A740-AE38-6106EACC3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01497" y="2154313"/>
            <a:ext cx="3352903" cy="552788"/>
          </a:xfrm>
          <a:solidFill>
            <a:schemeClr val="tx1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bg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94DE7EC-817F-9A4C-BCDF-04957E76D76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01497" y="2923677"/>
            <a:ext cx="3352903" cy="3637461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3B5519-BDED-6A43-A468-68EA97067E32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86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92F7-5868-634E-8BAB-07A8DB66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41052-BA3D-DF41-B6C0-321FEB722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430706"/>
            <a:ext cx="2341585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B5783-8D7C-2444-82E8-B463DC7B9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300703"/>
            <a:ext cx="2341585" cy="3132138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1949A-E627-1A4D-A613-E2A4751D0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59297" y="2430706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8CDC6-7583-934F-8BAB-8AFB59286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59297" y="3300703"/>
            <a:ext cx="2353117" cy="3132138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B3E5FC-D202-7C43-99DC-BA2A80EF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B7D6-863E-784D-BCD9-1ABE28A2ABE0}" type="datetime4">
              <a:rPr lang="en-PH" smtClean="0"/>
              <a:t>March 11,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DF35B-9E20-8445-A3EF-5D3A7C7D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902B9-FD16-D446-9740-AFCA516F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C579867-2840-E741-B564-E6EBB3EA1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13D53-7B8B-FD43-A219-EFC1F079528A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7AD9A61-920B-C549-9756-4E58BF9A07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1719E56-3FB8-A740-AE38-6106EACC3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0337" y="2430706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94DE7EC-817F-9A4C-BCDF-04957E76D76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90337" y="3300703"/>
            <a:ext cx="2353117" cy="3132138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BD04E83-6E80-604B-A0CE-61D233BAE8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21377" y="2430706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891E3CE1-2E33-2248-A9B3-920E3DDDAA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21377" y="3300703"/>
            <a:ext cx="2353117" cy="3132138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B3339D-4FD3-C84F-ACC3-F9989F0AB4B5}"/>
              </a:ext>
            </a:extLst>
          </p:cNvPr>
          <p:cNvCxnSpPr>
            <a:cxnSpLocks/>
          </p:cNvCxnSpPr>
          <p:nvPr userDrawn="1"/>
        </p:nvCxnSpPr>
        <p:spPr>
          <a:xfrm>
            <a:off x="942975" y="3107157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64C4C0-48E6-BA4E-A89B-B49BDB621072}"/>
              </a:ext>
            </a:extLst>
          </p:cNvPr>
          <p:cNvCxnSpPr>
            <a:cxnSpLocks/>
          </p:cNvCxnSpPr>
          <p:nvPr userDrawn="1"/>
        </p:nvCxnSpPr>
        <p:spPr>
          <a:xfrm>
            <a:off x="3686175" y="3107157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E795F5-D5EF-4646-9865-5E1D8B5683FA}"/>
              </a:ext>
            </a:extLst>
          </p:cNvPr>
          <p:cNvCxnSpPr>
            <a:cxnSpLocks/>
          </p:cNvCxnSpPr>
          <p:nvPr userDrawn="1"/>
        </p:nvCxnSpPr>
        <p:spPr>
          <a:xfrm>
            <a:off x="6390739" y="3107157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84E49E-8173-2C46-8AB6-821BA45193E0}"/>
              </a:ext>
            </a:extLst>
          </p:cNvPr>
          <p:cNvCxnSpPr>
            <a:cxnSpLocks/>
          </p:cNvCxnSpPr>
          <p:nvPr userDrawn="1"/>
        </p:nvCxnSpPr>
        <p:spPr>
          <a:xfrm>
            <a:off x="9121060" y="3107157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F9E578-0772-9C44-BA68-CFC0CBBAE254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060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Option with Image/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92F7-5868-634E-8BAB-07A8DB66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41052-BA3D-DF41-B6C0-321FEB722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3413463"/>
            <a:ext cx="2341585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B5783-8D7C-2444-82E8-B463DC7B9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760823"/>
            <a:ext cx="2341585" cy="1679775"/>
          </a:xfrm>
        </p:spPr>
        <p:txBody>
          <a:bodyPr>
            <a:noAutofit/>
          </a:bodyPr>
          <a:lstStyle>
            <a:lvl1pPr marL="144463" indent="-13176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1pPr>
            <a:lvl2pPr marL="519113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2pPr>
            <a:lvl3pPr marL="77787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3pPr>
            <a:lvl4pPr marL="100012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4pPr>
            <a:lvl5pPr marL="1271588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1949A-E627-1A4D-A613-E2A4751D0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59297" y="3413463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B3E5FC-D202-7C43-99DC-BA2A80EF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0239-DD93-5745-867B-0B9CCFC7582A}" type="datetime4">
              <a:rPr lang="en-PH" smtClean="0"/>
              <a:t>March 11,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DF35B-9E20-8445-A3EF-5D3A7C7D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902B9-FD16-D446-9740-AFCA516F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C579867-2840-E741-B564-E6EBB3EA1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13D53-7B8B-FD43-A219-EFC1F079528A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7AD9A61-920B-C549-9756-4E58BF9A07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1719E56-3FB8-A740-AE38-6106EACC3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0337" y="3413463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BD04E83-6E80-604B-A0CE-61D233BAE8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21377" y="3413463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AF3F770-7724-1040-80FA-EF21062807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839879"/>
            <a:ext cx="10536294" cy="38576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defRPr>
            </a:lvl1pPr>
            <a:lvl2pPr marL="457200" indent="0">
              <a:buNone/>
              <a:defRPr sz="1400">
                <a:latin typeface="Montserrat" pitchFamily="2" charset="77"/>
              </a:defRPr>
            </a:lvl2pPr>
            <a:lvl3pPr marL="914400" indent="0">
              <a:buNone/>
              <a:defRPr sz="1400">
                <a:latin typeface="Montserrat" pitchFamily="2" charset="77"/>
              </a:defRPr>
            </a:lvl3pPr>
            <a:lvl4pPr marL="1371600" indent="0">
              <a:buNone/>
              <a:defRPr sz="1400">
                <a:latin typeface="Montserrat" pitchFamily="2" charset="77"/>
              </a:defRPr>
            </a:lvl4pPr>
            <a:lvl5pPr marL="1828800" indent="0">
              <a:buNone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4E679AEA-49FF-1C42-A196-CA75145D55E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00" y="2523744"/>
            <a:ext cx="2353117" cy="889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7" name="Picture Placeholder 35">
            <a:extLst>
              <a:ext uri="{FF2B5EF4-FFF2-40B4-BE49-F238E27FC236}">
                <a16:creationId xmlns:a16="http://schemas.microsoft.com/office/drawing/2014/main" id="{475D2AB1-E3FC-134F-82B9-839A5508E09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569737" y="2523744"/>
            <a:ext cx="2341585" cy="889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F3F61F2F-5B22-EF42-857F-4F29B0DA36C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0777" y="2523744"/>
            <a:ext cx="2341585" cy="889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9" name="Picture Placeholder 35">
            <a:extLst>
              <a:ext uri="{FF2B5EF4-FFF2-40B4-BE49-F238E27FC236}">
                <a16:creationId xmlns:a16="http://schemas.microsoft.com/office/drawing/2014/main" id="{31610EE3-117C-E940-BEE6-E28C9418121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1817" y="2523744"/>
            <a:ext cx="2321983" cy="889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788B435-4E59-454A-B1EA-D310D7A79CA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9789" y="4083165"/>
            <a:ext cx="2341585" cy="552788"/>
          </a:xfrm>
          <a:noFill/>
          <a:ln>
            <a:noFill/>
          </a:ln>
          <a:effectLst/>
        </p:spPr>
        <p:txBody>
          <a:bodyPr lIns="108000" tIns="108000" rIns="108000" bIns="108000" anchor="b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F44338F4-D7A8-6042-B135-2BE1C8F162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9297" y="4083165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b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7C61557F-8F94-F14D-ABEF-FACA31C409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0337" y="4083165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b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31F90D27-E5C8-3942-AED2-122AABBCB80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1377" y="4083165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b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8CD776A6-3D0E-244B-813E-FB2F87853109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3556484" y="4760823"/>
            <a:ext cx="2341585" cy="1679775"/>
          </a:xfrm>
        </p:spPr>
        <p:txBody>
          <a:bodyPr>
            <a:noAutofit/>
          </a:bodyPr>
          <a:lstStyle>
            <a:lvl1pPr marL="144463" indent="-13176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1pPr>
            <a:lvl2pPr marL="519113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2pPr>
            <a:lvl3pPr marL="77787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3pPr>
            <a:lvl4pPr marL="100012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4pPr>
            <a:lvl5pPr marL="1271588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5EC90B8F-9AC5-EC48-A9A0-B261C983D7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6299684" y="4760823"/>
            <a:ext cx="2341585" cy="1679775"/>
          </a:xfrm>
        </p:spPr>
        <p:txBody>
          <a:bodyPr>
            <a:noAutofit/>
          </a:bodyPr>
          <a:lstStyle>
            <a:lvl1pPr marL="144463" indent="-13176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1pPr>
            <a:lvl2pPr marL="519113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2pPr>
            <a:lvl3pPr marL="77787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3pPr>
            <a:lvl4pPr marL="100012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4pPr>
            <a:lvl5pPr marL="1271588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BA4312BB-B192-024E-8507-688982BA0E0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9016379" y="4760823"/>
            <a:ext cx="2341585" cy="1679775"/>
          </a:xfrm>
        </p:spPr>
        <p:txBody>
          <a:bodyPr>
            <a:noAutofit/>
          </a:bodyPr>
          <a:lstStyle>
            <a:lvl1pPr marL="144463" indent="-13176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1pPr>
            <a:lvl2pPr marL="519113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2pPr>
            <a:lvl3pPr marL="77787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3pPr>
            <a:lvl4pPr marL="100012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4pPr>
            <a:lvl5pPr marL="1271588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494EA2-19D5-CA41-B8F4-AA401D9D39B2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85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4ED5C-D591-224E-8D01-E5EBFF7E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0705A-56EC-F642-9517-95C22A354CCF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7004F9-AD73-5B4C-9E09-23ACBA36A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9"/>
          </a:xfrm>
          <a:prstGeom prst="rect">
            <a:avLst/>
          </a:prstGeom>
        </p:spPr>
      </p:pic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D7008EEA-6FA7-6148-92AA-627F94C0FB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606964"/>
            <a:ext cx="10410825" cy="38576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defRPr>
            </a:lvl1pPr>
            <a:lvl2pPr marL="457200" indent="0">
              <a:buNone/>
              <a:defRPr sz="1400">
                <a:latin typeface="Montserrat" pitchFamily="2" charset="77"/>
              </a:defRPr>
            </a:lvl2pPr>
            <a:lvl3pPr marL="914400" indent="0">
              <a:buNone/>
              <a:defRPr sz="1400">
                <a:latin typeface="Montserrat" pitchFamily="2" charset="77"/>
              </a:defRPr>
            </a:lvl3pPr>
            <a:lvl4pPr marL="1371600" indent="0">
              <a:buNone/>
              <a:defRPr sz="1400">
                <a:latin typeface="Montserrat" pitchFamily="2" charset="77"/>
              </a:defRPr>
            </a:lvl4pPr>
            <a:lvl5pPr marL="1828800" indent="0">
              <a:buNone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262367-92DD-364C-BFC4-9DAFA5AF74D7}"/>
              </a:ext>
            </a:extLst>
          </p:cNvPr>
          <p:cNvCxnSpPr/>
          <p:nvPr userDrawn="1"/>
        </p:nvCxnSpPr>
        <p:spPr>
          <a:xfrm>
            <a:off x="4430333" y="2485620"/>
            <a:ext cx="0" cy="3734873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134E2D-5CB4-0148-8780-7F62626B1AD8}"/>
              </a:ext>
            </a:extLst>
          </p:cNvPr>
          <p:cNvCxnSpPr/>
          <p:nvPr userDrawn="1"/>
        </p:nvCxnSpPr>
        <p:spPr>
          <a:xfrm>
            <a:off x="7881871" y="2485620"/>
            <a:ext cx="0" cy="3734873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C18179-E401-E94B-9184-A085EEE67D3D}"/>
              </a:ext>
            </a:extLst>
          </p:cNvPr>
          <p:cNvCxnSpPr/>
          <p:nvPr userDrawn="1"/>
        </p:nvCxnSpPr>
        <p:spPr>
          <a:xfrm>
            <a:off x="978794" y="4340179"/>
            <a:ext cx="1037500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1AFA7DB-E573-FF42-B5E3-C93765C0AB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12863" y="2652487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540B58CF-7DD2-2843-8CB7-31107C6C6B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12863" y="3193399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2F76BCC0-7DE6-E442-8E28-35D8DAE637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51522" y="2652487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B729DCB4-7857-EF45-81FE-A93A2A8AB5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1522" y="3193399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F4EE9EED-BDC0-034F-88EA-AEC12EA750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8818" y="2652487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1" name="Text Placeholder 25">
            <a:extLst>
              <a:ext uri="{FF2B5EF4-FFF2-40B4-BE49-F238E27FC236}">
                <a16:creationId xmlns:a16="http://schemas.microsoft.com/office/drawing/2014/main" id="{4DDCA5D0-7731-B64B-89F7-A3623B5E0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28818" y="3193399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8A01DDE3-FA8F-7547-9CB3-A206BA99E2C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12863" y="4597196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837A353A-F486-534C-87AA-73257632BE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12863" y="5138108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4FCDF703-0C66-CE40-AACA-8CB387F150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51522" y="4597196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B689C238-7FB3-EC45-8AF1-8EFA15BAD1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51522" y="5138108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6" name="Text Placeholder 25">
            <a:extLst>
              <a:ext uri="{FF2B5EF4-FFF2-40B4-BE49-F238E27FC236}">
                <a16:creationId xmlns:a16="http://schemas.microsoft.com/office/drawing/2014/main" id="{75B1430D-0CB5-1846-BAB3-B2FBC74DB5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28818" y="4597196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7" name="Text Placeholder 25">
            <a:extLst>
              <a:ext uri="{FF2B5EF4-FFF2-40B4-BE49-F238E27FC236}">
                <a16:creationId xmlns:a16="http://schemas.microsoft.com/office/drawing/2014/main" id="{FF8245FF-3E50-4D4F-B1DB-226D281028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28818" y="5138108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459C9B-D5FC-6F48-8FC9-62A4270DAD1A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4F62E8-2D53-0647-A89C-8B194799EF1D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FA6B5B1-BCE8-644F-87CB-9018ED9C7597}" type="datetime4">
              <a:rPr lang="en-PH" smtClean="0"/>
              <a:t>March 11,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F71B9-2D5E-9F49-8B6A-5384E1C668C8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41D29-865D-8849-8B16-A2139D63A3A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4DFDCCC-0111-774E-B5DA-32A06BB9D6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3731744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17BF2-63F0-8044-A64F-8A28DCC25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EC466E-01DB-9649-AB7A-8406F8504A4A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E8795-30D9-F640-B4AC-CE31B18D9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8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F86174B-ADE6-6C4C-9260-4F12DE47C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6A2E-7F2D-4E42-8914-83BEEDB2E05A}" type="datetime4">
              <a:rPr lang="en-PH" smtClean="0"/>
              <a:t>March 11, 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2192BFB-BD4F-1B4E-9A43-17888F5D3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E22116-975B-EC4C-A9B4-AC6A9DA6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86082F-BC51-6540-B821-7A0B1A7871D3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7985DFD-58D2-1B47-AEB6-111A75BE5E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A42E0F5-D37A-FC45-8839-9C9B0AC1AA58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38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17BF2-63F0-8044-A64F-8A28DCC25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EC466E-01DB-9649-AB7A-8406F8504A4A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E8795-30D9-F640-B4AC-CE31B18D9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ADB93-F839-7346-9C9C-BA810BD7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C155-1A22-9E4A-824B-A4895FB7CB3D}" type="datetime4">
              <a:rPr lang="en-PH" smtClean="0"/>
              <a:t>March 11,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AF75A-1B85-7B44-B1E8-D9AEE83E6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732ED-B4B5-D64B-AEF1-878E3A4A9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CC5DED-4AC0-724E-B5F9-8618802E878C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AAD24E3-F5DA-A446-8558-B4CE4AB12B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2EBA48-5BD8-724D-9FA7-4EC398A48286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750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7A2B4F-EF9E-2F46-8B6D-8EC4BFA93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70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ED04F-BF78-2242-87E6-EFD86E4F7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59117"/>
            <a:ext cx="10515600" cy="3517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03CFE-AA3F-3D47-8C21-92E8B78348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1A918-71A6-5C4C-9402-B3EAF9371B8B}" type="datetime4">
              <a:rPr lang="en-PH" smtClean="0"/>
              <a:t>March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43A17-CCA5-9E49-97BA-C240C33F6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52598"/>
            <a:ext cx="12192000" cy="3054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  <a:latin typeface="Montserrat" pitchFamily="2" charset="77"/>
              </a:defRPr>
            </a:lvl1pPr>
          </a:lstStyle>
          <a:p>
            <a:r>
              <a:rPr lang="en-US" i="1"/>
              <a:t>Confidential – © 2020, The RepTrak Company.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B3B77-F759-1844-9E93-CD6B7CAC8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2248" y="305402"/>
            <a:ext cx="391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1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64" r:id="rId5"/>
    <p:sldLayoutId id="2147483665" r:id="rId6"/>
    <p:sldLayoutId id="2147483666" r:id="rId7"/>
    <p:sldLayoutId id="2147483654" r:id="rId8"/>
    <p:sldLayoutId id="2147483660" r:id="rId9"/>
    <p:sldLayoutId id="2147483655" r:id="rId10"/>
    <p:sldLayoutId id="2147483661" r:id="rId11"/>
    <p:sldLayoutId id="2147483656" r:id="rId12"/>
    <p:sldLayoutId id="2147483657" r:id="rId13"/>
    <p:sldLayoutId id="2147483663" r:id="rId14"/>
    <p:sldLayoutId id="2147483662" r:id="rId15"/>
    <p:sldLayoutId id="2147483659" r:id="rId16"/>
    <p:sldLayoutId id="2147483667" r:id="rId17"/>
    <p:sldLayoutId id="2147483668" r:id="rId18"/>
    <p:sldLayoutId id="2147483669" r:id="rId19"/>
    <p:sldLayoutId id="2147483670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F26B43"/>
          </p15:clr>
        </p15:guide>
        <p15:guide id="2" pos="211">
          <p15:clr>
            <a:srgbClr val="F26B43"/>
          </p15:clr>
        </p15:guide>
        <p15:guide id="3" orient="horz" pos="4133">
          <p15:clr>
            <a:srgbClr val="F26B43"/>
          </p15:clr>
        </p15:guide>
        <p15:guide id="4" pos="74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RepTrak/nlp-course/blob/develop/Week1/seminar_1.ipynb" TargetMode="Externa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ndexdataschool/nlp_course" TargetMode="External"/><Relationship Id="rId2" Type="http://schemas.openxmlformats.org/officeDocument/2006/relationships/hyperlink" Target="https://github.com/mmta-team/mmta_fall_2020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eb.stanford.edu/class/cs224n/index.html#schedule" TargetMode="External"/><Relationship Id="rId4" Type="http://schemas.openxmlformats.org/officeDocument/2006/relationships/hyperlink" Target="https://lena-voita.github.io/nlp_course.html#preview_word_emb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0A4C1-C734-9842-9024-5C3384DA8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NLP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D4301-E850-0848-9D7F-3946964424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1. Distributional Hypothesis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62558-D4DB-F94C-8CE4-13EF6280DB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February,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37D636-CE18-834B-83F4-DE001C3AE53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9695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approach. One-hot Vectors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D4ABC-A32C-9141-83E8-241D62D8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901114"/>
            <a:ext cx="3724296" cy="3520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C4996D-E9C5-A342-AFF0-8510A97E8A12}"/>
              </a:ext>
            </a:extLst>
          </p:cNvPr>
          <p:cNvSpPr txBox="1"/>
          <p:nvPr/>
        </p:nvSpPr>
        <p:spPr>
          <a:xfrm>
            <a:off x="6451041" y="3433301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Are there any problems?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5283910" y="4029388"/>
            <a:ext cx="64459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long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 of “dog” and vector of “cat” are orthogonal </a:t>
            </a:r>
          </a:p>
          <a:p>
            <a:r>
              <a:rPr lang="en-US" dirty="0"/>
              <a:t>to each other. All vectors are orthogonal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other words, the vectors do not capture </a:t>
            </a:r>
            <a:r>
              <a:rPr lang="en-US" dirty="0">
                <a:solidFill>
                  <a:schemeClr val="accent2"/>
                </a:solidFill>
              </a:rPr>
              <a:t>meaning</a:t>
            </a:r>
          </a:p>
        </p:txBody>
      </p:sp>
    </p:spTree>
    <p:extLst>
      <p:ext uri="{BB962C8B-B14F-4D97-AF65-F5344CB8AC3E}">
        <p14:creationId xmlns:p14="http://schemas.microsoft.com/office/powerpoint/2010/main" val="3872503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1026" name="Picture 2" descr="Thinking of you Blank Template - Imgflip">
            <a:extLst>
              <a:ext uri="{FF2B5EF4-FFF2-40B4-BE49-F238E27FC236}">
                <a16:creationId xmlns:a16="http://schemas.microsoft.com/office/drawing/2014/main" id="{262E2433-26E6-AD4F-8097-4D4A5B585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06" y="1688123"/>
            <a:ext cx="7342880" cy="486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888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5437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know what the word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means?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502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556915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know what the word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means?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Let’s look at it in different contexts: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24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556915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know what the word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means?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Let’s look at it in different contexts: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What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/>
              <a:t> means?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52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556915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know what the word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means?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Let’s look at it in different contexts: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What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/>
              <a:t> means?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7446B-452E-C248-8191-60E4647FB7E7}"/>
              </a:ext>
            </a:extLst>
          </p:cNvPr>
          <p:cNvSpPr txBox="1"/>
          <p:nvPr/>
        </p:nvSpPr>
        <p:spPr>
          <a:xfrm>
            <a:off x="7622129" y="3387134"/>
            <a:ext cx="3382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/>
              <a:t> is an alcoholic beverage made from corn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15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51892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did you do this?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dirty="0">
                <a:solidFill>
                  <a:schemeClr val="bg1"/>
                </a:solidFill>
              </a:rPr>
              <a:t>context</a:t>
            </a:r>
            <a:r>
              <a:rPr lang="en-US" dirty="0"/>
              <a:t> you can understand meaning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64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64572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look at other possible words: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     </a:t>
            </a:r>
            <a:r>
              <a:rPr lang="en-US" b="1" dirty="0">
                <a:solidFill>
                  <a:schemeClr val="bg1"/>
                </a:solidFill>
              </a:rPr>
              <a:t>Wine? Milk?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      </a:t>
            </a:r>
            <a:r>
              <a:rPr lang="en-US" b="1" dirty="0">
                <a:solidFill>
                  <a:schemeClr val="bg1"/>
                </a:solidFill>
              </a:rPr>
              <a:t>Cats? Wine?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      </a:t>
            </a:r>
            <a:r>
              <a:rPr lang="en-US" b="1" dirty="0">
                <a:solidFill>
                  <a:schemeClr val="bg1"/>
                </a:solidFill>
              </a:rPr>
              <a:t>Wine? Vodka?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     </a:t>
            </a:r>
            <a:r>
              <a:rPr lang="en-US" b="1" dirty="0">
                <a:solidFill>
                  <a:schemeClr val="bg1"/>
                </a:solidFill>
              </a:rPr>
              <a:t> Meal? Casserole?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4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64572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look at other possible words: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     </a:t>
            </a:r>
            <a:r>
              <a:rPr lang="en-US" b="1" dirty="0">
                <a:solidFill>
                  <a:schemeClr val="bg1"/>
                </a:solidFill>
              </a:rPr>
              <a:t>Wine? Milk?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      </a:t>
            </a:r>
            <a:r>
              <a:rPr lang="en-US" b="1" dirty="0">
                <a:solidFill>
                  <a:schemeClr val="bg1"/>
                </a:solidFill>
              </a:rPr>
              <a:t>Cats? Wine?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      </a:t>
            </a:r>
            <a:r>
              <a:rPr lang="en-US" b="1" dirty="0">
                <a:solidFill>
                  <a:schemeClr val="bg1"/>
                </a:solidFill>
              </a:rPr>
              <a:t>Wine? Vodka?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     </a:t>
            </a:r>
            <a:r>
              <a:rPr lang="en-US" b="1" dirty="0">
                <a:solidFill>
                  <a:schemeClr val="bg1"/>
                </a:solidFill>
              </a:rPr>
              <a:t> Meal? Casserole?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8A30D-1255-4D4C-96C4-A0A31621305D}"/>
              </a:ext>
            </a:extLst>
          </p:cNvPr>
          <p:cNvSpPr txBox="1"/>
          <p:nvPr/>
        </p:nvSpPr>
        <p:spPr>
          <a:xfrm>
            <a:off x="8470760" y="2216245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Contexts</a:t>
            </a:r>
            <a:r>
              <a:rPr lang="en-US" dirty="0"/>
              <a:t> are similar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41054-F88E-8242-88A6-DE91F1FDFFF3}"/>
              </a:ext>
            </a:extLst>
          </p:cNvPr>
          <p:cNvSpPr txBox="1"/>
          <p:nvPr/>
        </p:nvSpPr>
        <p:spPr>
          <a:xfrm>
            <a:off x="8566940" y="4592097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Meaning</a:t>
            </a:r>
            <a:r>
              <a:rPr lang="en-US" dirty="0"/>
              <a:t> is similar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B6C364-8392-6D4C-9B7A-D83C230A6597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9709240" y="2585577"/>
            <a:ext cx="0" cy="200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708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64572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look at other possible words: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     </a:t>
            </a:r>
            <a:r>
              <a:rPr lang="en-US" b="1" dirty="0">
                <a:solidFill>
                  <a:schemeClr val="bg1"/>
                </a:solidFill>
              </a:rPr>
              <a:t>Wine? Milk?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      </a:t>
            </a:r>
            <a:r>
              <a:rPr lang="en-US" b="1" dirty="0">
                <a:solidFill>
                  <a:schemeClr val="bg1"/>
                </a:solidFill>
              </a:rPr>
              <a:t>Cats? Wine?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      </a:t>
            </a:r>
            <a:r>
              <a:rPr lang="en-US" b="1" dirty="0">
                <a:solidFill>
                  <a:schemeClr val="bg1"/>
                </a:solidFill>
              </a:rPr>
              <a:t>Wine? Vodka?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     </a:t>
            </a:r>
            <a:r>
              <a:rPr lang="en-US" b="1" dirty="0">
                <a:solidFill>
                  <a:schemeClr val="bg1"/>
                </a:solidFill>
              </a:rPr>
              <a:t> Meal? Casserole?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8A30D-1255-4D4C-96C4-A0A31621305D}"/>
              </a:ext>
            </a:extLst>
          </p:cNvPr>
          <p:cNvSpPr txBox="1"/>
          <p:nvPr/>
        </p:nvSpPr>
        <p:spPr>
          <a:xfrm>
            <a:off x="8470760" y="2216245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Contexts</a:t>
            </a:r>
            <a:r>
              <a:rPr lang="en-US" dirty="0"/>
              <a:t> are similar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41054-F88E-8242-88A6-DE91F1FDFFF3}"/>
              </a:ext>
            </a:extLst>
          </p:cNvPr>
          <p:cNvSpPr txBox="1"/>
          <p:nvPr/>
        </p:nvSpPr>
        <p:spPr>
          <a:xfrm>
            <a:off x="8566940" y="4592097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Meaning</a:t>
            </a:r>
            <a:r>
              <a:rPr lang="en-US" dirty="0"/>
              <a:t> is similar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B6C364-8392-6D4C-9B7A-D83C230A659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709240" y="2585577"/>
            <a:ext cx="0" cy="58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621921-5FAB-864F-978B-2362F9A65BD4}"/>
              </a:ext>
            </a:extLst>
          </p:cNvPr>
          <p:cNvSpPr txBox="1"/>
          <p:nvPr/>
        </p:nvSpPr>
        <p:spPr>
          <a:xfrm>
            <a:off x="8197819" y="3379822"/>
            <a:ext cx="326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Distributional Hypothesis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9E8496-5F02-8A41-A4DB-595BFBC38935}"/>
              </a:ext>
            </a:extLst>
          </p:cNvPr>
          <p:cNvCxnSpPr>
            <a:cxnSpLocks/>
          </p:cNvCxnSpPr>
          <p:nvPr/>
        </p:nvCxnSpPr>
        <p:spPr>
          <a:xfrm>
            <a:off x="9709239" y="3904978"/>
            <a:ext cx="0" cy="58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943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even care about representation?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06801" y="5615013"/>
            <a:ext cx="1908768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I train a model.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968AE6-2D7E-7A49-81AE-947AB8D5951A}"/>
              </a:ext>
            </a:extLst>
          </p:cNvPr>
          <p:cNvCxnSpPr>
            <a:cxnSpLocks/>
          </p:cNvCxnSpPr>
          <p:nvPr/>
        </p:nvCxnSpPr>
        <p:spPr>
          <a:xfrm>
            <a:off x="5894740" y="1555625"/>
            <a:ext cx="0" cy="4718175"/>
          </a:xfrm>
          <a:prstGeom prst="line">
            <a:avLst/>
          </a:prstGeom>
          <a:ln>
            <a:solidFill>
              <a:srgbClr val="04D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DDA3D61-F41B-2547-B9B6-9D6FEF6354B4}"/>
              </a:ext>
            </a:extLst>
          </p:cNvPr>
          <p:cNvSpPr txBox="1">
            <a:spLocks/>
          </p:cNvSpPr>
          <p:nvPr/>
        </p:nvSpPr>
        <p:spPr>
          <a:xfrm>
            <a:off x="6297261" y="5615013"/>
            <a:ext cx="2243837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Text (the input)</a:t>
            </a:r>
          </a:p>
        </p:txBody>
      </p:sp>
    </p:spTree>
    <p:extLst>
      <p:ext uri="{BB962C8B-B14F-4D97-AF65-F5344CB8AC3E}">
        <p14:creationId xmlns:p14="http://schemas.microsoft.com/office/powerpoint/2010/main" val="1257849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hypothesis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96751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Words that frequently appear in similar context have similar meaning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You shall know a word by the company it keeps</a:t>
            </a:r>
            <a:r>
              <a:rPr lang="en-US" dirty="0"/>
              <a:t> © J. R. Firth, 1957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idea is very simple, yet very powerful and drives a lot of methods in NLP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87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minute history of AI/NLP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C62CD8-CC2E-5E44-B9AB-95B012A64A20}"/>
              </a:ext>
            </a:extLst>
          </p:cNvPr>
          <p:cNvCxnSpPr/>
          <p:nvPr/>
        </p:nvCxnSpPr>
        <p:spPr>
          <a:xfrm>
            <a:off x="1056612" y="4970859"/>
            <a:ext cx="9777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9D0061-205A-C34D-8B99-066C644ED386}"/>
              </a:ext>
            </a:extLst>
          </p:cNvPr>
          <p:cNvSpPr txBox="1"/>
          <p:nvPr/>
        </p:nvSpPr>
        <p:spPr>
          <a:xfrm>
            <a:off x="549101" y="5051247"/>
            <a:ext cx="10150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1957,</a:t>
            </a:r>
          </a:p>
          <a:p>
            <a:pPr algn="ctr"/>
            <a:r>
              <a:rPr lang="en-US" sz="1050" dirty="0"/>
              <a:t>Perceptron, </a:t>
            </a:r>
          </a:p>
          <a:p>
            <a:pPr algn="ctr"/>
            <a:r>
              <a:rPr lang="en-US" sz="1050" dirty="0" err="1"/>
              <a:t>Rozenblatt</a:t>
            </a:r>
            <a:r>
              <a:rPr lang="en-US" sz="1050" dirty="0"/>
              <a:t>, </a:t>
            </a:r>
          </a:p>
          <a:p>
            <a:pPr algn="ctr"/>
            <a:endParaRPr lang="en-US" sz="105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9CDA5A-ABF3-CE4E-8EF4-1A3494865B24}"/>
              </a:ext>
            </a:extLst>
          </p:cNvPr>
          <p:cNvSpPr/>
          <p:nvPr/>
        </p:nvSpPr>
        <p:spPr>
          <a:xfrm>
            <a:off x="981012" y="4890472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A226A1-FE23-F746-8684-DB0ABFD01A38}"/>
              </a:ext>
            </a:extLst>
          </p:cNvPr>
          <p:cNvSpPr/>
          <p:nvPr/>
        </p:nvSpPr>
        <p:spPr>
          <a:xfrm>
            <a:off x="2349262" y="4912106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71255B-8A86-AE49-AE9F-2C986CB6792E}"/>
              </a:ext>
            </a:extLst>
          </p:cNvPr>
          <p:cNvSpPr txBox="1"/>
          <p:nvPr/>
        </p:nvSpPr>
        <p:spPr>
          <a:xfrm>
            <a:off x="1767212" y="5047551"/>
            <a:ext cx="1164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1965,</a:t>
            </a:r>
          </a:p>
          <a:p>
            <a:pPr algn="ctr"/>
            <a:r>
              <a:rPr lang="en-US" sz="1050" dirty="0"/>
              <a:t>ELIZA, </a:t>
            </a:r>
          </a:p>
          <a:p>
            <a:pPr algn="ctr"/>
            <a:r>
              <a:rPr lang="en-US" sz="1050" dirty="0" err="1"/>
              <a:t>Weizenbaum</a:t>
            </a:r>
            <a:r>
              <a:rPr lang="en-US" sz="1050" dirty="0"/>
              <a:t> </a:t>
            </a:r>
          </a:p>
          <a:p>
            <a:pPr algn="ctr"/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0902EA9-87A0-C049-A228-F82B9A17C76B}"/>
                  </a:ext>
                </a:extLst>
              </p14:cNvPr>
              <p14:cNvContentPartPr/>
              <p14:nvPr/>
            </p14:nvContentPartPr>
            <p14:xfrm>
              <a:off x="2133016" y="1965608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0902EA9-87A0-C049-A228-F82B9A17C7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5376" y="1857608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28856FA9-6FAA-1E48-B13D-C972D9DD851B}"/>
              </a:ext>
            </a:extLst>
          </p:cNvPr>
          <p:cNvSpPr txBox="1"/>
          <p:nvPr/>
        </p:nvSpPr>
        <p:spPr>
          <a:xfrm>
            <a:off x="10573380" y="5029611"/>
            <a:ext cx="50045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time</a:t>
            </a:r>
          </a:p>
          <a:p>
            <a:pPr algn="ctr"/>
            <a:endParaRPr lang="en-US" sz="1050" dirty="0"/>
          </a:p>
          <a:p>
            <a:pPr algn="ctr"/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6EE0210-0E13-3F44-B759-7F017CF2E4E7}"/>
              </a:ext>
            </a:extLst>
          </p:cNvPr>
          <p:cNvSpPr/>
          <p:nvPr/>
        </p:nvSpPr>
        <p:spPr>
          <a:xfrm>
            <a:off x="3255288" y="4930046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D7BBEDC-105E-AB48-B0EB-BD2C123F3A8E}"/>
              </a:ext>
            </a:extLst>
          </p:cNvPr>
          <p:cNvSpPr txBox="1"/>
          <p:nvPr/>
        </p:nvSpPr>
        <p:spPr>
          <a:xfrm>
            <a:off x="2325544" y="4308887"/>
            <a:ext cx="19768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1969,</a:t>
            </a:r>
          </a:p>
          <a:p>
            <a:pPr algn="ctr"/>
            <a:r>
              <a:rPr lang="en-US" sz="1050" dirty="0"/>
              <a:t>Computational geometry, </a:t>
            </a:r>
          </a:p>
          <a:p>
            <a:pPr algn="ctr"/>
            <a:r>
              <a:rPr lang="en-US" sz="1050" dirty="0"/>
              <a:t>Minsky </a:t>
            </a:r>
          </a:p>
          <a:p>
            <a:pPr algn="ctr"/>
            <a:endParaRPr lang="en-US" sz="105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B02B7EF-2F89-5F41-ACA5-3142007D0CFD}"/>
              </a:ext>
            </a:extLst>
          </p:cNvPr>
          <p:cNvSpPr txBox="1"/>
          <p:nvPr/>
        </p:nvSpPr>
        <p:spPr>
          <a:xfrm>
            <a:off x="838800" y="1749182"/>
            <a:ext cx="2448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Amount of interest for AI: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585FB67-9C07-7E42-8ACD-87AB8359392D}"/>
              </a:ext>
            </a:extLst>
          </p:cNvPr>
          <p:cNvSpPr txBox="1"/>
          <p:nvPr/>
        </p:nvSpPr>
        <p:spPr>
          <a:xfrm>
            <a:off x="838799" y="3851805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Research papers: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F2E7580-AFDD-D64D-9768-3E8253F13DCB}"/>
              </a:ext>
            </a:extLst>
          </p:cNvPr>
          <p:cNvCxnSpPr/>
          <p:nvPr/>
        </p:nvCxnSpPr>
        <p:spPr>
          <a:xfrm>
            <a:off x="981012" y="3274353"/>
            <a:ext cx="9777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40E2497-E4F8-9245-A1AF-DEE687F73739}"/>
              </a:ext>
            </a:extLst>
          </p:cNvPr>
          <p:cNvSpPr txBox="1"/>
          <p:nvPr/>
        </p:nvSpPr>
        <p:spPr>
          <a:xfrm>
            <a:off x="10507829" y="3359245"/>
            <a:ext cx="50045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time</a:t>
            </a:r>
          </a:p>
          <a:p>
            <a:pPr algn="ctr"/>
            <a:endParaRPr lang="en-US" sz="1050" dirty="0"/>
          </a:p>
          <a:p>
            <a:pPr algn="ctr"/>
            <a:endParaRPr lang="en-US" sz="1050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F1292D5-40B6-1F4A-9FB6-EB5A6DA6C588}"/>
              </a:ext>
            </a:extLst>
          </p:cNvPr>
          <p:cNvSpPr/>
          <p:nvPr/>
        </p:nvSpPr>
        <p:spPr>
          <a:xfrm>
            <a:off x="5999910" y="4930045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9A3D646-94A9-F74B-87B8-DC79C9E8E45B}"/>
              </a:ext>
            </a:extLst>
          </p:cNvPr>
          <p:cNvSpPr/>
          <p:nvPr/>
        </p:nvSpPr>
        <p:spPr>
          <a:xfrm>
            <a:off x="4649914" y="4912105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7555D88-8195-4248-AD68-D0E83900801A}"/>
              </a:ext>
            </a:extLst>
          </p:cNvPr>
          <p:cNvSpPr txBox="1"/>
          <p:nvPr/>
        </p:nvSpPr>
        <p:spPr>
          <a:xfrm>
            <a:off x="3939820" y="5064954"/>
            <a:ext cx="15744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1976,</a:t>
            </a:r>
          </a:p>
          <a:p>
            <a:pPr algn="ctr"/>
            <a:r>
              <a:rPr lang="en-US" sz="1050" dirty="0"/>
              <a:t>Speech recognition, </a:t>
            </a:r>
          </a:p>
          <a:p>
            <a:pPr algn="ctr"/>
            <a:r>
              <a:rPr lang="en-US" sz="1050" dirty="0"/>
              <a:t>Reddy </a:t>
            </a:r>
          </a:p>
          <a:p>
            <a:pPr algn="ctr"/>
            <a:endParaRPr lang="en-US" sz="105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AE3A9AA-2365-9F4D-AF83-4F9103ADCEE2}"/>
              </a:ext>
            </a:extLst>
          </p:cNvPr>
          <p:cNvSpPr txBox="1"/>
          <p:nvPr/>
        </p:nvSpPr>
        <p:spPr>
          <a:xfrm>
            <a:off x="5351559" y="4298003"/>
            <a:ext cx="14285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1986,</a:t>
            </a:r>
          </a:p>
          <a:p>
            <a:pPr algn="ctr"/>
            <a:r>
              <a:rPr lang="en-US" sz="1050" dirty="0"/>
              <a:t>Backpropagation, </a:t>
            </a:r>
          </a:p>
          <a:p>
            <a:pPr algn="ctr"/>
            <a:r>
              <a:rPr lang="en-US" sz="1050" dirty="0"/>
              <a:t>Hinton </a:t>
            </a:r>
          </a:p>
          <a:p>
            <a:pPr algn="ctr"/>
            <a:endParaRPr lang="en-US" sz="1050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8D6FA71-8337-4C43-A3E9-ADBF24866A54}"/>
              </a:ext>
            </a:extLst>
          </p:cNvPr>
          <p:cNvSpPr/>
          <p:nvPr/>
        </p:nvSpPr>
        <p:spPr>
          <a:xfrm>
            <a:off x="6539210" y="4930045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D751F11-1B7F-C84C-88F1-18EB54DE0F92}"/>
              </a:ext>
            </a:extLst>
          </p:cNvPr>
          <p:cNvSpPr txBox="1"/>
          <p:nvPr/>
        </p:nvSpPr>
        <p:spPr>
          <a:xfrm>
            <a:off x="6122915" y="5146631"/>
            <a:ext cx="10005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1988,</a:t>
            </a:r>
          </a:p>
          <a:p>
            <a:pPr algn="ctr"/>
            <a:r>
              <a:rPr lang="en-US" sz="1050" dirty="0"/>
              <a:t>AI Winter 2, </a:t>
            </a:r>
          </a:p>
          <a:p>
            <a:pPr algn="ctr"/>
            <a:r>
              <a:rPr lang="en-US" sz="1050" dirty="0"/>
              <a:t>Minsky </a:t>
            </a:r>
          </a:p>
          <a:p>
            <a:pPr algn="ctr"/>
            <a:endParaRPr lang="en-US" sz="105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C71C91B-949C-6340-ACA1-9968B2B26C8B}"/>
              </a:ext>
            </a:extLst>
          </p:cNvPr>
          <p:cNvSpPr/>
          <p:nvPr/>
        </p:nvSpPr>
        <p:spPr>
          <a:xfrm>
            <a:off x="7621492" y="4919162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D44918D-8D1B-2842-87E3-D8535A23A8CD}"/>
              </a:ext>
            </a:extLst>
          </p:cNvPr>
          <p:cNvSpPr txBox="1"/>
          <p:nvPr/>
        </p:nvSpPr>
        <p:spPr>
          <a:xfrm>
            <a:off x="7112480" y="4313616"/>
            <a:ext cx="11512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1997,</a:t>
            </a:r>
          </a:p>
          <a:p>
            <a:pPr algn="ctr"/>
            <a:r>
              <a:rPr lang="en-US" sz="1050" dirty="0"/>
              <a:t>LSTM, </a:t>
            </a:r>
          </a:p>
          <a:p>
            <a:pPr algn="ctr"/>
            <a:r>
              <a:rPr lang="en-US" sz="1050" dirty="0" err="1"/>
              <a:t>Schmidhuber</a:t>
            </a:r>
            <a:r>
              <a:rPr lang="en-US" sz="1050" dirty="0"/>
              <a:t> </a:t>
            </a:r>
          </a:p>
          <a:p>
            <a:pPr algn="ctr"/>
            <a:endParaRPr lang="en-US" sz="1050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A083989-F9AB-E84C-B418-AC84DA5DC2C2}"/>
              </a:ext>
            </a:extLst>
          </p:cNvPr>
          <p:cNvSpPr/>
          <p:nvPr/>
        </p:nvSpPr>
        <p:spPr>
          <a:xfrm>
            <a:off x="8714104" y="4895423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07B88FB-2245-DC42-80C1-13C38B033ED4}"/>
              </a:ext>
            </a:extLst>
          </p:cNvPr>
          <p:cNvSpPr txBox="1"/>
          <p:nvPr/>
        </p:nvSpPr>
        <p:spPr>
          <a:xfrm>
            <a:off x="7967231" y="5106439"/>
            <a:ext cx="15953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2007,</a:t>
            </a:r>
          </a:p>
          <a:p>
            <a:pPr algn="ctr"/>
            <a:r>
              <a:rPr lang="en-US" sz="1050" dirty="0" err="1"/>
              <a:t>Boltzman</a:t>
            </a:r>
            <a:r>
              <a:rPr lang="en-US" sz="1050" dirty="0"/>
              <a:t> Machines, </a:t>
            </a:r>
          </a:p>
          <a:p>
            <a:pPr algn="ctr"/>
            <a:r>
              <a:rPr lang="en-US" sz="1050" dirty="0"/>
              <a:t>Hinton </a:t>
            </a:r>
          </a:p>
          <a:p>
            <a:pPr algn="ctr"/>
            <a:endParaRPr lang="en-US" sz="1050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2635655-212C-7B4F-A24D-BF16B84D49FA}"/>
              </a:ext>
            </a:extLst>
          </p:cNvPr>
          <p:cNvSpPr/>
          <p:nvPr/>
        </p:nvSpPr>
        <p:spPr>
          <a:xfrm>
            <a:off x="9546858" y="4903522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74FE2F-7F02-CF47-90F0-6E8C64D019B6}"/>
              </a:ext>
            </a:extLst>
          </p:cNvPr>
          <p:cNvSpPr txBox="1"/>
          <p:nvPr/>
        </p:nvSpPr>
        <p:spPr>
          <a:xfrm>
            <a:off x="9110646" y="4309817"/>
            <a:ext cx="9573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2013,</a:t>
            </a:r>
          </a:p>
          <a:p>
            <a:pPr algn="ctr"/>
            <a:r>
              <a:rPr lang="en-US" sz="1050" dirty="0"/>
              <a:t>Word2Vec, </a:t>
            </a:r>
          </a:p>
          <a:p>
            <a:pPr algn="ctr"/>
            <a:r>
              <a:rPr lang="en-US" sz="1050" dirty="0" err="1"/>
              <a:t>Mikolov</a:t>
            </a:r>
            <a:r>
              <a:rPr lang="en-US" sz="1050" dirty="0"/>
              <a:t> </a:t>
            </a:r>
          </a:p>
          <a:p>
            <a:pPr algn="ctr"/>
            <a:endParaRPr lang="en-US" sz="1050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6F35F2A-E23E-B045-A37F-E1449D77B2B1}"/>
              </a:ext>
            </a:extLst>
          </p:cNvPr>
          <p:cNvSpPr/>
          <p:nvPr/>
        </p:nvSpPr>
        <p:spPr>
          <a:xfrm>
            <a:off x="10262005" y="4900520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BD7A39E-EB14-B84C-9FA2-E60BAA1F834F}"/>
              </a:ext>
            </a:extLst>
          </p:cNvPr>
          <p:cNvSpPr txBox="1"/>
          <p:nvPr/>
        </p:nvSpPr>
        <p:spPr>
          <a:xfrm>
            <a:off x="9963879" y="5105770"/>
            <a:ext cx="6511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2018,</a:t>
            </a:r>
          </a:p>
          <a:p>
            <a:pPr algn="ctr"/>
            <a:r>
              <a:rPr lang="en-US" sz="1050" dirty="0"/>
              <a:t>BERT, </a:t>
            </a:r>
          </a:p>
          <a:p>
            <a:pPr algn="ctr"/>
            <a:r>
              <a:rPr lang="en-US" sz="1050" dirty="0"/>
              <a:t>Devlin </a:t>
            </a:r>
          </a:p>
          <a:p>
            <a:pPr algn="ctr"/>
            <a:endParaRPr lang="en-US" sz="1050" dirty="0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09DDECEB-7D8E-DB4E-AB33-C32DFB42EDC6}"/>
              </a:ext>
            </a:extLst>
          </p:cNvPr>
          <p:cNvSpPr/>
          <p:nvPr/>
        </p:nvSpPr>
        <p:spPr>
          <a:xfrm>
            <a:off x="1024932" y="1215851"/>
            <a:ext cx="9907675" cy="1999622"/>
          </a:xfrm>
          <a:custGeom>
            <a:avLst/>
            <a:gdLst>
              <a:gd name="connsiteX0" fmla="*/ 0 w 9907675"/>
              <a:gd name="connsiteY0" fmla="*/ 1999622 h 1999622"/>
              <a:gd name="connsiteX1" fmla="*/ 1989573 w 9907675"/>
              <a:gd name="connsiteY1" fmla="*/ 1165608 h 1999622"/>
              <a:gd name="connsiteX2" fmla="*/ 3406391 w 9907675"/>
              <a:gd name="connsiteY2" fmla="*/ 1768509 h 1999622"/>
              <a:gd name="connsiteX3" fmla="*/ 4762919 w 9907675"/>
              <a:gd name="connsiteY3" fmla="*/ 944545 h 1999622"/>
              <a:gd name="connsiteX4" fmla="*/ 6561573 w 9907675"/>
              <a:gd name="connsiteY4" fmla="*/ 1487156 h 1999622"/>
              <a:gd name="connsiteX5" fmla="*/ 7887956 w 9907675"/>
              <a:gd name="connsiteY5" fmla="*/ 1567542 h 1999622"/>
              <a:gd name="connsiteX6" fmla="*/ 8641582 w 9907675"/>
              <a:gd name="connsiteY6" fmla="*/ 1034980 h 1999622"/>
              <a:gd name="connsiteX7" fmla="*/ 9385160 w 9907675"/>
              <a:gd name="connsiteY7" fmla="*/ 281353 h 1999622"/>
              <a:gd name="connsiteX8" fmla="*/ 9907675 w 9907675"/>
              <a:gd name="connsiteY8" fmla="*/ 0 h 199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07675" h="1999622">
                <a:moveTo>
                  <a:pt x="0" y="1999622"/>
                </a:moveTo>
                <a:cubicBezTo>
                  <a:pt x="710920" y="1601874"/>
                  <a:pt x="1421841" y="1204127"/>
                  <a:pt x="1989573" y="1165608"/>
                </a:cubicBezTo>
                <a:cubicBezTo>
                  <a:pt x="2557305" y="1127089"/>
                  <a:pt x="2944167" y="1805353"/>
                  <a:pt x="3406391" y="1768509"/>
                </a:cubicBezTo>
                <a:cubicBezTo>
                  <a:pt x="3868615" y="1731665"/>
                  <a:pt x="4237055" y="991437"/>
                  <a:pt x="4762919" y="944545"/>
                </a:cubicBezTo>
                <a:cubicBezTo>
                  <a:pt x="5288783" y="897653"/>
                  <a:pt x="6040734" y="1383323"/>
                  <a:pt x="6561573" y="1487156"/>
                </a:cubicBezTo>
                <a:cubicBezTo>
                  <a:pt x="7082412" y="1590989"/>
                  <a:pt x="7541288" y="1642905"/>
                  <a:pt x="7887956" y="1567542"/>
                </a:cubicBezTo>
                <a:cubicBezTo>
                  <a:pt x="8234624" y="1492179"/>
                  <a:pt x="8392048" y="1249345"/>
                  <a:pt x="8641582" y="1034980"/>
                </a:cubicBezTo>
                <a:cubicBezTo>
                  <a:pt x="8891116" y="820615"/>
                  <a:pt x="9174145" y="453850"/>
                  <a:pt x="9385160" y="281353"/>
                </a:cubicBezTo>
                <a:cubicBezTo>
                  <a:pt x="9596175" y="108856"/>
                  <a:pt x="9805517" y="55266"/>
                  <a:pt x="9907675" y="0"/>
                </a:cubicBez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69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 + Distributional Hypothesis = PMI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5" y="1919819"/>
            <a:ext cx="8991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main idea: We have to put information about </a:t>
            </a:r>
            <a:r>
              <a:rPr lang="en-US" dirty="0">
                <a:solidFill>
                  <a:schemeClr val="bg1"/>
                </a:solidFill>
              </a:rPr>
              <a:t>contexts </a:t>
            </a:r>
            <a:r>
              <a:rPr lang="en-US" dirty="0"/>
              <a:t>into word vectors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How?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Just put it</a:t>
            </a:r>
            <a:r>
              <a:rPr lang="en-US" dirty="0">
                <a:solidFill>
                  <a:schemeClr val="bg1"/>
                </a:solidFill>
              </a:rPr>
              <a:t> manually </a:t>
            </a:r>
            <a:r>
              <a:rPr lang="en-US" dirty="0"/>
              <a:t>based on global corpus statistics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750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 + Distributional Hypothesis = PMI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5" y="1919819"/>
            <a:ext cx="899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pipeline</a:t>
            </a:r>
          </a:p>
        </p:txBody>
      </p:sp>
      <p:pic>
        <p:nvPicPr>
          <p:cNvPr id="1025" name="Picture 1" descr="page41image61313088">
            <a:extLst>
              <a:ext uri="{FF2B5EF4-FFF2-40B4-BE49-F238E27FC236}">
                <a16:creationId xmlns:a16="http://schemas.microsoft.com/office/drawing/2014/main" id="{09B14CF2-2AA2-7B44-8932-440377072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95" y="2502040"/>
            <a:ext cx="8974038" cy="382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74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 + Distributional Hypothesis = PMI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5" y="1919819"/>
            <a:ext cx="899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7A5B5-422D-9B46-BA33-772FF1F9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5" y="2221279"/>
            <a:ext cx="8996330" cy="433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Approach + Distributional Hypothesis = 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20929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main idea: learn word vectors by teaching the to predict </a:t>
            </a:r>
            <a:r>
              <a:rPr lang="en-US" dirty="0">
                <a:solidFill>
                  <a:schemeClr val="bg1"/>
                </a:solidFill>
              </a:rPr>
              <a:t>contexts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When we predict </a:t>
            </a:r>
            <a:r>
              <a:rPr lang="en-US" dirty="0">
                <a:solidFill>
                  <a:schemeClr val="bg1"/>
                </a:solidFill>
              </a:rPr>
              <a:t>context</a:t>
            </a:r>
            <a:r>
              <a:rPr lang="en-US" dirty="0"/>
              <a:t>, we predict </a:t>
            </a:r>
            <a:r>
              <a:rPr lang="en-US" dirty="0">
                <a:solidFill>
                  <a:schemeClr val="bg1"/>
                </a:solidFill>
              </a:rPr>
              <a:t>meaning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Learned parameters: </a:t>
            </a:r>
            <a:r>
              <a:rPr lang="en-US" dirty="0"/>
              <a:t>word vectors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Goal: </a:t>
            </a:r>
            <a:r>
              <a:rPr lang="en-US" dirty="0"/>
              <a:t>make each vector know about the contexts of its world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How: </a:t>
            </a:r>
            <a:r>
              <a:rPr lang="en-US" dirty="0"/>
              <a:t>train vectors to predict possible contexts from words</a:t>
            </a:r>
          </a:p>
        </p:txBody>
      </p:sp>
    </p:spTree>
    <p:extLst>
      <p:ext uri="{BB962C8B-B14F-4D97-AF65-F5344CB8AC3E}">
        <p14:creationId xmlns:p14="http://schemas.microsoft.com/office/powerpoint/2010/main" val="711798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50880-B29E-C443-9BE3-A62C244E2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9240"/>
            <a:ext cx="12192000" cy="257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63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135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  <a:p>
            <a:endParaRPr lang="en-US" dirty="0"/>
          </a:p>
          <a:p>
            <a:r>
              <a:rPr lang="en-US" dirty="0"/>
              <a:t>Go over a text with a window of fixed size moving one word at a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EC533-B348-284F-99EB-1175523C8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1382"/>
            <a:ext cx="12192000" cy="302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70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135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EF06-95CF-024A-98C7-2BE64B48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4860"/>
            <a:ext cx="12192000" cy="391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71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135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40A59-8EFE-9444-9779-A5FBE730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7931"/>
            <a:ext cx="12192000" cy="389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8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even care about representation?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06801" y="5615013"/>
            <a:ext cx="1908768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I train a model.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968AE6-2D7E-7A49-81AE-947AB8D5951A}"/>
              </a:ext>
            </a:extLst>
          </p:cNvPr>
          <p:cNvCxnSpPr>
            <a:cxnSpLocks/>
          </p:cNvCxnSpPr>
          <p:nvPr/>
        </p:nvCxnSpPr>
        <p:spPr>
          <a:xfrm>
            <a:off x="5894740" y="1555625"/>
            <a:ext cx="0" cy="4718175"/>
          </a:xfrm>
          <a:prstGeom prst="line">
            <a:avLst/>
          </a:prstGeom>
          <a:ln>
            <a:solidFill>
              <a:srgbClr val="04D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25C5E3D-EEA4-AA47-9FC0-BF665014B3E4}"/>
              </a:ext>
            </a:extLst>
          </p:cNvPr>
          <p:cNvSpPr txBox="1">
            <a:spLocks/>
          </p:cNvSpPr>
          <p:nvPr/>
        </p:nvSpPr>
        <p:spPr>
          <a:xfrm>
            <a:off x="6273911" y="4739112"/>
            <a:ext cx="2558589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Sequence of tokens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192B113-329D-8047-B1BF-B92570F5CFA0}"/>
              </a:ext>
            </a:extLst>
          </p:cNvPr>
          <p:cNvSpPr txBox="1">
            <a:spLocks/>
          </p:cNvSpPr>
          <p:nvPr/>
        </p:nvSpPr>
        <p:spPr>
          <a:xfrm>
            <a:off x="3556841" y="4702828"/>
            <a:ext cx="2008687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train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model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 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DDA3D61-F41B-2547-B9B6-9D6FEF6354B4}"/>
              </a:ext>
            </a:extLst>
          </p:cNvPr>
          <p:cNvSpPr txBox="1">
            <a:spLocks/>
          </p:cNvSpPr>
          <p:nvPr/>
        </p:nvSpPr>
        <p:spPr>
          <a:xfrm>
            <a:off x="6297261" y="5615013"/>
            <a:ext cx="2243837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Text (the input)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1A672C-DEF2-954D-8B97-09DA298B5DCE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4561185" y="5222252"/>
            <a:ext cx="0" cy="39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719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135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180606-426F-B346-9945-69A808AB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5598"/>
            <a:ext cx="12192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29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135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537B-4C9E-DD4B-84CE-EAB3A6ABB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516"/>
            <a:ext cx="12192000" cy="39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8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to train?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988123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Word2Vec tries to adjust parameters in such a way that it </a:t>
            </a:r>
            <a:r>
              <a:rPr lang="en-US" dirty="0">
                <a:solidFill>
                  <a:schemeClr val="bg1"/>
                </a:solidFill>
              </a:rPr>
              <a:t>maximizes</a:t>
            </a:r>
            <a:r>
              <a:rPr lang="en-US" dirty="0"/>
              <a:t> the 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F7A43-3CC7-A946-A3D4-32A8F635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234540"/>
            <a:ext cx="6399362" cy="138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51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to train?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988123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Word2Vec tries to adjust parameters in such a way that it </a:t>
            </a:r>
            <a:r>
              <a:rPr lang="en-US" dirty="0">
                <a:solidFill>
                  <a:schemeClr val="bg1"/>
                </a:solidFill>
              </a:rPr>
              <a:t>maximizes</a:t>
            </a:r>
            <a:r>
              <a:rPr lang="en-US" dirty="0"/>
              <a:t> the 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very problematic to optimize the product, because of the </a:t>
            </a:r>
            <a:r>
              <a:rPr lang="en-US" dirty="0">
                <a:solidFill>
                  <a:schemeClr val="bg1"/>
                </a:solidFill>
              </a:rPr>
              <a:t>product rule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/>
              <a:t>(</a:t>
            </a:r>
            <a:r>
              <a:rPr lang="en-US" b="1" dirty="0" err="1"/>
              <a:t>uv</a:t>
            </a:r>
            <a:r>
              <a:rPr lang="en-US" b="1" dirty="0"/>
              <a:t>)’ = </a:t>
            </a:r>
            <a:r>
              <a:rPr lang="en-US" b="1" dirty="0" err="1"/>
              <a:t>u’v+uv</a:t>
            </a:r>
            <a:r>
              <a:rPr lang="en-US" b="1" dirty="0"/>
              <a:t>’</a:t>
            </a:r>
          </a:p>
          <a:p>
            <a:r>
              <a:rPr lang="en-US" b="1" dirty="0"/>
              <a:t>(</a:t>
            </a:r>
            <a:r>
              <a:rPr lang="en-US" b="1" dirty="0" err="1"/>
              <a:t>abc</a:t>
            </a:r>
            <a:r>
              <a:rPr lang="en-US" b="1" dirty="0"/>
              <a:t>)’ = (ab)’c+(ab)c’ = </a:t>
            </a:r>
            <a:r>
              <a:rPr lang="en-US" b="1" dirty="0" err="1"/>
              <a:t>a’bc+ab’c+abc</a:t>
            </a:r>
            <a:r>
              <a:rPr lang="en-US" b="1" dirty="0"/>
              <a:t>’</a:t>
            </a:r>
          </a:p>
          <a:p>
            <a:endParaRPr lang="en-US" dirty="0"/>
          </a:p>
          <a:p>
            <a:r>
              <a:rPr lang="en-US" dirty="0"/>
              <a:t>How can we simplify it?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F7A43-3CC7-A946-A3D4-32A8F635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234540"/>
            <a:ext cx="6399362" cy="13834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456BE65-7051-4B46-9BEF-A7E7266E2AEE}"/>
                  </a:ext>
                </a:extLst>
              </p14:cNvPr>
              <p14:cNvContentPartPr/>
              <p14:nvPr/>
            </p14:nvContentPartPr>
            <p14:xfrm>
              <a:off x="2637881" y="2033632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456BE65-7051-4B46-9BEF-A7E7266E2A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8881" y="202463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2044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to train?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988123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Word2Vec tries to adjust parameters in such a way that it </a:t>
            </a:r>
            <a:r>
              <a:rPr lang="en-US" dirty="0">
                <a:solidFill>
                  <a:schemeClr val="bg1"/>
                </a:solidFill>
              </a:rPr>
              <a:t>maximizes</a:t>
            </a:r>
            <a:r>
              <a:rPr lang="en-US" dirty="0"/>
              <a:t> the 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use logarithm as a transformation function.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Logarithm is monotonic – does not change extrema</a:t>
            </a:r>
          </a:p>
          <a:p>
            <a:pPr marL="342900" indent="-342900">
              <a:buAutoNum type="arabicParenR"/>
            </a:pPr>
            <a:r>
              <a:rPr lang="en-US" dirty="0"/>
              <a:t>Logarithm transforms products into summations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F7A43-3CC7-A946-A3D4-32A8F635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234540"/>
            <a:ext cx="6399362" cy="13834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456BE65-7051-4B46-9BEF-A7E7266E2AEE}"/>
                  </a:ext>
                </a:extLst>
              </p14:cNvPr>
              <p14:cNvContentPartPr/>
              <p14:nvPr/>
            </p14:nvContentPartPr>
            <p14:xfrm>
              <a:off x="2637881" y="2033632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456BE65-7051-4B46-9BEF-A7E7266E2A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8881" y="202463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308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to train?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983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Word2Vec tries to adjust parameters in such a way that it </a:t>
            </a:r>
            <a:r>
              <a:rPr lang="en-US" dirty="0">
                <a:solidFill>
                  <a:schemeClr val="bg1"/>
                </a:solidFill>
              </a:rPr>
              <a:t>maximizes</a:t>
            </a:r>
            <a:r>
              <a:rPr lang="en-US" dirty="0"/>
              <a:t> the 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order to do it we can try to </a:t>
            </a:r>
            <a:r>
              <a:rPr lang="en-US" dirty="0">
                <a:solidFill>
                  <a:schemeClr val="bg1"/>
                </a:solidFill>
              </a:rPr>
              <a:t>minimize</a:t>
            </a:r>
            <a:r>
              <a:rPr lang="en-US" dirty="0"/>
              <a:t> the negative log-likelihood: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F7A43-3CC7-A946-A3D4-32A8F635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234540"/>
            <a:ext cx="6399362" cy="1383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75190-D911-894B-93A9-7B0CA01C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96" y="4371498"/>
            <a:ext cx="8425306" cy="158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67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to train?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983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Word2Vec tries to adjust parameters in such a way that it </a:t>
            </a:r>
            <a:r>
              <a:rPr lang="en-US" dirty="0">
                <a:solidFill>
                  <a:schemeClr val="bg1"/>
                </a:solidFill>
              </a:rPr>
              <a:t>maximizes</a:t>
            </a:r>
            <a:r>
              <a:rPr lang="en-US" dirty="0"/>
              <a:t> the 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order to do it we can try to </a:t>
            </a:r>
            <a:r>
              <a:rPr lang="en-US" dirty="0">
                <a:solidFill>
                  <a:schemeClr val="bg1"/>
                </a:solidFill>
              </a:rPr>
              <a:t>minimize</a:t>
            </a:r>
            <a:r>
              <a:rPr lang="en-US" dirty="0"/>
              <a:t> the negative log-likelihood: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F7A43-3CC7-A946-A3D4-32A8F635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234540"/>
            <a:ext cx="6399362" cy="1383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75190-D911-894B-93A9-7B0CA01C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96" y="4371498"/>
            <a:ext cx="8425306" cy="15881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0034E3-41D3-9446-9473-4137ADFD4D19}"/>
              </a:ext>
            </a:extLst>
          </p:cNvPr>
          <p:cNvCxnSpPr/>
          <p:nvPr/>
        </p:nvCxnSpPr>
        <p:spPr>
          <a:xfrm flipH="1">
            <a:off x="8963130" y="4089679"/>
            <a:ext cx="743578" cy="75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6147E2E-A109-9547-8760-49E8CF48B65D}"/>
              </a:ext>
            </a:extLst>
          </p:cNvPr>
          <p:cNvSpPr txBox="1"/>
          <p:nvPr/>
        </p:nvSpPr>
        <p:spPr>
          <a:xfrm>
            <a:off x="8822453" y="3579438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can we compute this</a:t>
            </a:r>
          </a:p>
        </p:txBody>
      </p:sp>
    </p:spTree>
    <p:extLst>
      <p:ext uri="{BB962C8B-B14F-4D97-AF65-F5344CB8AC3E}">
        <p14:creationId xmlns:p14="http://schemas.microsoft.com/office/powerpoint/2010/main" val="3445654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089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word, we will set two vectors: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 of “central” 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 of “context” 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B6F3C-1867-9D4C-A47C-A557824F4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53" y="1919819"/>
            <a:ext cx="5412351" cy="41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77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central word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 and context word 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EFB3-8A59-3C4B-B761-316510D0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377079"/>
            <a:ext cx="4097914" cy="160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73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central word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 and context word 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EFB3-8A59-3C4B-B761-316510D0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377079"/>
            <a:ext cx="4097914" cy="16004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476645-324A-5C41-B43F-5B4B0B954EED}"/>
              </a:ext>
            </a:extLst>
          </p:cNvPr>
          <p:cNvCxnSpPr/>
          <p:nvPr/>
        </p:nvCxnSpPr>
        <p:spPr>
          <a:xfrm flipH="1">
            <a:off x="4290646" y="2622620"/>
            <a:ext cx="874207" cy="29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FA2ECD-2685-9F4D-8650-95115ED82E48}"/>
              </a:ext>
            </a:extLst>
          </p:cNvPr>
          <p:cNvSpPr txBox="1"/>
          <p:nvPr/>
        </p:nvSpPr>
        <p:spPr>
          <a:xfrm>
            <a:off x="5245239" y="2315184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product. Vectors more similar -&gt; larger probability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A4489-A2E2-8744-87AB-70F0F25C365F}"/>
              </a:ext>
            </a:extLst>
          </p:cNvPr>
          <p:cNvCxnSpPr>
            <a:cxnSpLocks/>
          </p:cNvCxnSpPr>
          <p:nvPr/>
        </p:nvCxnSpPr>
        <p:spPr>
          <a:xfrm flipH="1" flipV="1">
            <a:off x="4612193" y="3526972"/>
            <a:ext cx="904035" cy="24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AD2D9A-1D66-3248-A5A3-6FDC4E1EACEB}"/>
              </a:ext>
            </a:extLst>
          </p:cNvPr>
          <p:cNvSpPr txBox="1"/>
          <p:nvPr/>
        </p:nvSpPr>
        <p:spPr>
          <a:xfrm>
            <a:off x="5606980" y="3567165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 over entire corpus to get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735041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even care about representation?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06801" y="5615013"/>
            <a:ext cx="1908768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I train a model.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968AE6-2D7E-7A49-81AE-947AB8D5951A}"/>
              </a:ext>
            </a:extLst>
          </p:cNvPr>
          <p:cNvCxnSpPr>
            <a:cxnSpLocks/>
          </p:cNvCxnSpPr>
          <p:nvPr/>
        </p:nvCxnSpPr>
        <p:spPr>
          <a:xfrm>
            <a:off x="5894740" y="1555625"/>
            <a:ext cx="0" cy="4718175"/>
          </a:xfrm>
          <a:prstGeom prst="line">
            <a:avLst/>
          </a:prstGeom>
          <a:ln>
            <a:solidFill>
              <a:srgbClr val="04D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25C5E3D-EEA4-AA47-9FC0-BF665014B3E4}"/>
              </a:ext>
            </a:extLst>
          </p:cNvPr>
          <p:cNvSpPr txBox="1">
            <a:spLocks/>
          </p:cNvSpPr>
          <p:nvPr/>
        </p:nvSpPr>
        <p:spPr>
          <a:xfrm>
            <a:off x="6273911" y="4739112"/>
            <a:ext cx="2558589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Sequence of tokens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192B113-329D-8047-B1BF-B92570F5CFA0}"/>
              </a:ext>
            </a:extLst>
          </p:cNvPr>
          <p:cNvSpPr txBox="1">
            <a:spLocks/>
          </p:cNvSpPr>
          <p:nvPr/>
        </p:nvSpPr>
        <p:spPr>
          <a:xfrm>
            <a:off x="3556841" y="4702828"/>
            <a:ext cx="2008687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train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model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 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DDA3D61-F41B-2547-B9B6-9D6FEF6354B4}"/>
              </a:ext>
            </a:extLst>
          </p:cNvPr>
          <p:cNvSpPr txBox="1">
            <a:spLocks/>
          </p:cNvSpPr>
          <p:nvPr/>
        </p:nvSpPr>
        <p:spPr>
          <a:xfrm>
            <a:off x="6297261" y="5615013"/>
            <a:ext cx="2243837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Text (the input)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1A672C-DEF2-954D-8B97-09DA298B5DCE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4561185" y="5222252"/>
            <a:ext cx="0" cy="39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BE6AAE-684A-E946-B030-091ED2BD5853}"/>
              </a:ext>
            </a:extLst>
          </p:cNvPr>
          <p:cNvSpPr/>
          <p:nvPr/>
        </p:nvSpPr>
        <p:spPr>
          <a:xfrm>
            <a:off x="3455525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916E97-CBDD-6D4D-AEDE-3037F58709FC}"/>
              </a:ext>
            </a:extLst>
          </p:cNvPr>
          <p:cNvSpPr/>
          <p:nvPr/>
        </p:nvSpPr>
        <p:spPr>
          <a:xfrm>
            <a:off x="3915923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5E611D4-0A71-3144-9A54-8992B49C6F3A}"/>
              </a:ext>
            </a:extLst>
          </p:cNvPr>
          <p:cNvSpPr/>
          <p:nvPr/>
        </p:nvSpPr>
        <p:spPr>
          <a:xfrm>
            <a:off x="4303121" y="3016341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7BCA10B-A4F0-6441-9CC7-BB306C9D459C}"/>
              </a:ext>
            </a:extLst>
          </p:cNvPr>
          <p:cNvSpPr/>
          <p:nvPr/>
        </p:nvSpPr>
        <p:spPr>
          <a:xfrm>
            <a:off x="4763519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15E0BB-273E-D64A-BA3A-506647FAA5A5}"/>
              </a:ext>
            </a:extLst>
          </p:cNvPr>
          <p:cNvSpPr/>
          <p:nvPr/>
        </p:nvSpPr>
        <p:spPr>
          <a:xfrm>
            <a:off x="5208283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302ECA-D2F8-E74B-8C32-FC639E478170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3521118" y="4139245"/>
            <a:ext cx="85684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0AAC65-50A1-2848-BE43-F4C8212DABEC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981516" y="4139245"/>
            <a:ext cx="0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732DCC-9DDD-9846-8FEE-82659279334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68714" y="4139244"/>
            <a:ext cx="0" cy="56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23B077-5E1A-664C-A516-75F45A600EE6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4829112" y="413924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F60125-322D-2349-97ED-A2E1D8E90D79}"/>
              </a:ext>
            </a:extLst>
          </p:cNvPr>
          <p:cNvCxnSpPr>
            <a:cxnSpLocks/>
          </p:cNvCxnSpPr>
          <p:nvPr/>
        </p:nvCxnSpPr>
        <p:spPr>
          <a:xfrm flipH="1" flipV="1">
            <a:off x="5270303" y="412241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B2EAF1-B824-6C43-A168-FA5583798564}"/>
              </a:ext>
            </a:extLst>
          </p:cNvPr>
          <p:cNvSpPr txBox="1">
            <a:spLocks/>
          </p:cNvSpPr>
          <p:nvPr/>
        </p:nvSpPr>
        <p:spPr>
          <a:xfrm>
            <a:off x="6297262" y="3385513"/>
            <a:ext cx="4243460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2"/>
                </a:solidFill>
              </a:rPr>
              <a:t>Word representation – vector, it becomes an input for algorithm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5F5AE47-FF2F-1042-BF1D-80C0FDE7C538}"/>
              </a:ext>
            </a:extLst>
          </p:cNvPr>
          <p:cNvSpPr/>
          <p:nvPr/>
        </p:nvSpPr>
        <p:spPr>
          <a:xfrm>
            <a:off x="3074796" y="2803490"/>
            <a:ext cx="2713055" cy="1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22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central word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 and context word 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EFB3-8A59-3C4B-B761-316510D0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377079"/>
            <a:ext cx="4097914" cy="16004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476645-324A-5C41-B43F-5B4B0B954EED}"/>
              </a:ext>
            </a:extLst>
          </p:cNvPr>
          <p:cNvCxnSpPr/>
          <p:nvPr/>
        </p:nvCxnSpPr>
        <p:spPr>
          <a:xfrm flipH="1">
            <a:off x="4290646" y="2622620"/>
            <a:ext cx="874207" cy="29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FA2ECD-2685-9F4D-8650-95115ED82E48}"/>
              </a:ext>
            </a:extLst>
          </p:cNvPr>
          <p:cNvSpPr txBox="1"/>
          <p:nvPr/>
        </p:nvSpPr>
        <p:spPr>
          <a:xfrm>
            <a:off x="5245239" y="2315184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product. Vectors more similar -&gt; larger probability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A4489-A2E2-8744-87AB-70F0F25C365F}"/>
              </a:ext>
            </a:extLst>
          </p:cNvPr>
          <p:cNvCxnSpPr>
            <a:cxnSpLocks/>
          </p:cNvCxnSpPr>
          <p:nvPr/>
        </p:nvCxnSpPr>
        <p:spPr>
          <a:xfrm flipH="1" flipV="1">
            <a:off x="4612193" y="3526972"/>
            <a:ext cx="904035" cy="24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AD2D9A-1D66-3248-A5A3-6FDC4E1EACEB}"/>
              </a:ext>
            </a:extLst>
          </p:cNvPr>
          <p:cNvSpPr txBox="1"/>
          <p:nvPr/>
        </p:nvSpPr>
        <p:spPr>
          <a:xfrm>
            <a:off x="5606980" y="3567165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 over entire corpus to get probabilities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97682-FAC3-5743-AE55-5C84190684BF}"/>
              </a:ext>
            </a:extLst>
          </p:cNvPr>
          <p:cNvSpPr txBox="1"/>
          <p:nvPr/>
        </p:nvSpPr>
        <p:spPr>
          <a:xfrm>
            <a:off x="1125415" y="5014127"/>
            <a:ext cx="26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adjust vectors to increase probabilities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D31A94-DCB4-0E44-AE66-93CB3590A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57" y="4242126"/>
            <a:ext cx="3356997" cy="22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14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central word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 and context word 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EFB3-8A59-3C4B-B761-316510D0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377079"/>
            <a:ext cx="4097914" cy="16004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476645-324A-5C41-B43F-5B4B0B954EED}"/>
              </a:ext>
            </a:extLst>
          </p:cNvPr>
          <p:cNvCxnSpPr/>
          <p:nvPr/>
        </p:nvCxnSpPr>
        <p:spPr>
          <a:xfrm flipH="1">
            <a:off x="4290646" y="2622620"/>
            <a:ext cx="874207" cy="29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FA2ECD-2685-9F4D-8650-95115ED82E48}"/>
              </a:ext>
            </a:extLst>
          </p:cNvPr>
          <p:cNvSpPr txBox="1"/>
          <p:nvPr/>
        </p:nvSpPr>
        <p:spPr>
          <a:xfrm>
            <a:off x="5245239" y="2315184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product. Vectors more similar -&gt; larger probability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A4489-A2E2-8744-87AB-70F0F25C365F}"/>
              </a:ext>
            </a:extLst>
          </p:cNvPr>
          <p:cNvCxnSpPr>
            <a:cxnSpLocks/>
          </p:cNvCxnSpPr>
          <p:nvPr/>
        </p:nvCxnSpPr>
        <p:spPr>
          <a:xfrm flipH="1" flipV="1">
            <a:off x="4612193" y="3526972"/>
            <a:ext cx="904035" cy="24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AD2D9A-1D66-3248-A5A3-6FDC4E1EACEB}"/>
              </a:ext>
            </a:extLst>
          </p:cNvPr>
          <p:cNvSpPr txBox="1"/>
          <p:nvPr/>
        </p:nvSpPr>
        <p:spPr>
          <a:xfrm>
            <a:off x="5606980" y="3567165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 over entire corpus to get probabilities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97682-FAC3-5743-AE55-5C84190684BF}"/>
              </a:ext>
            </a:extLst>
          </p:cNvPr>
          <p:cNvSpPr txBox="1"/>
          <p:nvPr/>
        </p:nvSpPr>
        <p:spPr>
          <a:xfrm>
            <a:off x="1125415" y="5014127"/>
            <a:ext cx="26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adjust vectors to increase probabilities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01CE2-3311-C34E-BE2F-B3C976EFF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32" y="4308848"/>
            <a:ext cx="3841890" cy="22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69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central word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 and context word 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EFB3-8A59-3C4B-B761-316510D0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377079"/>
            <a:ext cx="4097914" cy="16004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476645-324A-5C41-B43F-5B4B0B954EED}"/>
              </a:ext>
            </a:extLst>
          </p:cNvPr>
          <p:cNvCxnSpPr/>
          <p:nvPr/>
        </p:nvCxnSpPr>
        <p:spPr>
          <a:xfrm flipH="1">
            <a:off x="4290646" y="2622620"/>
            <a:ext cx="874207" cy="29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FA2ECD-2685-9F4D-8650-95115ED82E48}"/>
              </a:ext>
            </a:extLst>
          </p:cNvPr>
          <p:cNvSpPr txBox="1"/>
          <p:nvPr/>
        </p:nvSpPr>
        <p:spPr>
          <a:xfrm>
            <a:off x="5245239" y="2315184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product. Vectors more similar -&gt; larger probability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A4489-A2E2-8744-87AB-70F0F25C365F}"/>
              </a:ext>
            </a:extLst>
          </p:cNvPr>
          <p:cNvCxnSpPr>
            <a:cxnSpLocks/>
          </p:cNvCxnSpPr>
          <p:nvPr/>
        </p:nvCxnSpPr>
        <p:spPr>
          <a:xfrm flipH="1" flipV="1">
            <a:off x="4612193" y="3526972"/>
            <a:ext cx="904035" cy="24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AD2D9A-1D66-3248-A5A3-6FDC4E1EACEB}"/>
              </a:ext>
            </a:extLst>
          </p:cNvPr>
          <p:cNvSpPr txBox="1"/>
          <p:nvPr/>
        </p:nvSpPr>
        <p:spPr>
          <a:xfrm>
            <a:off x="5606980" y="3567165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 over entire corpus to get probabilities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97682-FAC3-5743-AE55-5C84190684BF}"/>
              </a:ext>
            </a:extLst>
          </p:cNvPr>
          <p:cNvSpPr txBox="1"/>
          <p:nvPr/>
        </p:nvSpPr>
        <p:spPr>
          <a:xfrm>
            <a:off x="1125415" y="5014127"/>
            <a:ext cx="26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adjust vectors to increase probabilities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CCCAC0-86B8-6C43-A093-CE0ED21C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749" y="4317341"/>
            <a:ext cx="5100972" cy="223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7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CC4F5-7DE3-F640-880A-D4CD04ED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736349"/>
            <a:ext cx="7792734" cy="156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85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5F9C7-6539-1444-92C0-5D2352E3B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314" y="1640709"/>
            <a:ext cx="9219600" cy="491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05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5F9C7-6539-1444-92C0-5D2352E3B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314" y="1640709"/>
            <a:ext cx="9219600" cy="4911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3F9A58-FD36-6945-884A-D94ECA29B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82" y="3910997"/>
            <a:ext cx="5729518" cy="99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85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F6470-7C35-F44D-BF22-50602CB3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772698"/>
            <a:ext cx="9468897" cy="47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35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119FB7-8262-554A-ABC2-FAFC755DC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62218"/>
            <a:ext cx="9490905" cy="489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2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E56E1-9864-3F46-9930-4A50CA6D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99" y="1698171"/>
            <a:ext cx="9950407" cy="485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69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E4832-E674-2F4D-9D0D-6808E1849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27833"/>
            <a:ext cx="10429863" cy="492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82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even care about representation?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06801" y="5615013"/>
            <a:ext cx="1908768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I train a model.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968AE6-2D7E-7A49-81AE-947AB8D5951A}"/>
              </a:ext>
            </a:extLst>
          </p:cNvPr>
          <p:cNvCxnSpPr>
            <a:cxnSpLocks/>
          </p:cNvCxnSpPr>
          <p:nvPr/>
        </p:nvCxnSpPr>
        <p:spPr>
          <a:xfrm>
            <a:off x="5894740" y="1555625"/>
            <a:ext cx="0" cy="4718175"/>
          </a:xfrm>
          <a:prstGeom prst="line">
            <a:avLst/>
          </a:prstGeom>
          <a:ln>
            <a:solidFill>
              <a:srgbClr val="04D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25C5E3D-EEA4-AA47-9FC0-BF665014B3E4}"/>
              </a:ext>
            </a:extLst>
          </p:cNvPr>
          <p:cNvSpPr txBox="1">
            <a:spLocks/>
          </p:cNvSpPr>
          <p:nvPr/>
        </p:nvSpPr>
        <p:spPr>
          <a:xfrm>
            <a:off x="6273911" y="4739112"/>
            <a:ext cx="2558589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Sequence of tokens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192B113-329D-8047-B1BF-B92570F5CFA0}"/>
              </a:ext>
            </a:extLst>
          </p:cNvPr>
          <p:cNvSpPr txBox="1">
            <a:spLocks/>
          </p:cNvSpPr>
          <p:nvPr/>
        </p:nvSpPr>
        <p:spPr>
          <a:xfrm>
            <a:off x="3556841" y="4702828"/>
            <a:ext cx="2008687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train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model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 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DDA3D61-F41B-2547-B9B6-9D6FEF6354B4}"/>
              </a:ext>
            </a:extLst>
          </p:cNvPr>
          <p:cNvSpPr txBox="1">
            <a:spLocks/>
          </p:cNvSpPr>
          <p:nvPr/>
        </p:nvSpPr>
        <p:spPr>
          <a:xfrm>
            <a:off x="6297261" y="5615013"/>
            <a:ext cx="2243837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Text (the input)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1A672C-DEF2-954D-8B97-09DA298B5DCE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4561185" y="5222252"/>
            <a:ext cx="0" cy="39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BE6AAE-684A-E946-B030-091ED2BD5853}"/>
              </a:ext>
            </a:extLst>
          </p:cNvPr>
          <p:cNvSpPr/>
          <p:nvPr/>
        </p:nvSpPr>
        <p:spPr>
          <a:xfrm>
            <a:off x="3455525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916E97-CBDD-6D4D-AEDE-3037F58709FC}"/>
              </a:ext>
            </a:extLst>
          </p:cNvPr>
          <p:cNvSpPr/>
          <p:nvPr/>
        </p:nvSpPr>
        <p:spPr>
          <a:xfrm>
            <a:off x="3915923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5E611D4-0A71-3144-9A54-8992B49C6F3A}"/>
              </a:ext>
            </a:extLst>
          </p:cNvPr>
          <p:cNvSpPr/>
          <p:nvPr/>
        </p:nvSpPr>
        <p:spPr>
          <a:xfrm>
            <a:off x="4303121" y="3016341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7BCA10B-A4F0-6441-9CC7-BB306C9D459C}"/>
              </a:ext>
            </a:extLst>
          </p:cNvPr>
          <p:cNvSpPr/>
          <p:nvPr/>
        </p:nvSpPr>
        <p:spPr>
          <a:xfrm>
            <a:off x="4763519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15E0BB-273E-D64A-BA3A-506647FAA5A5}"/>
              </a:ext>
            </a:extLst>
          </p:cNvPr>
          <p:cNvSpPr/>
          <p:nvPr/>
        </p:nvSpPr>
        <p:spPr>
          <a:xfrm>
            <a:off x="5208283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302ECA-D2F8-E74B-8C32-FC639E478170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3521118" y="4139245"/>
            <a:ext cx="85684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0AAC65-50A1-2848-BE43-F4C8212DABEC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981516" y="4139245"/>
            <a:ext cx="0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732DCC-9DDD-9846-8FEE-82659279334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68714" y="4139244"/>
            <a:ext cx="0" cy="56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23B077-5E1A-664C-A516-75F45A600EE6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4829112" y="413924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F60125-322D-2349-97ED-A2E1D8E90D79}"/>
              </a:ext>
            </a:extLst>
          </p:cNvPr>
          <p:cNvCxnSpPr>
            <a:cxnSpLocks/>
          </p:cNvCxnSpPr>
          <p:nvPr/>
        </p:nvCxnSpPr>
        <p:spPr>
          <a:xfrm flipH="1" flipV="1">
            <a:off x="5270303" y="412241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393F3B5-4B12-0140-B8E6-93A9AB0AD5A4}"/>
              </a:ext>
            </a:extLst>
          </p:cNvPr>
          <p:cNvSpPr/>
          <p:nvPr/>
        </p:nvSpPr>
        <p:spPr>
          <a:xfrm>
            <a:off x="3295862" y="1555625"/>
            <a:ext cx="2351308" cy="8459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Your </a:t>
            </a:r>
            <a:r>
              <a:rPr lang="en-US" sz="1600" dirty="0" err="1"/>
              <a:t>favourite</a:t>
            </a:r>
            <a:r>
              <a:rPr lang="en-US" sz="1600" dirty="0"/>
              <a:t> ML model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8E243AF-F3ED-7A42-AC38-7E6B5D841BB2}"/>
              </a:ext>
            </a:extLst>
          </p:cNvPr>
          <p:cNvCxnSpPr>
            <a:cxnSpLocks/>
          </p:cNvCxnSpPr>
          <p:nvPr/>
        </p:nvCxnSpPr>
        <p:spPr>
          <a:xfrm flipV="1">
            <a:off x="4423614" y="2401556"/>
            <a:ext cx="0" cy="401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5F5AE47-FF2F-1042-BF1D-80C0FDE7C538}"/>
              </a:ext>
            </a:extLst>
          </p:cNvPr>
          <p:cNvSpPr/>
          <p:nvPr/>
        </p:nvSpPr>
        <p:spPr>
          <a:xfrm>
            <a:off x="3074796" y="2803490"/>
            <a:ext cx="2713055" cy="1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147F2478-F34D-B642-A918-31B6EBCB941D}"/>
              </a:ext>
            </a:extLst>
          </p:cNvPr>
          <p:cNvSpPr txBox="1">
            <a:spLocks/>
          </p:cNvSpPr>
          <p:nvPr/>
        </p:nvSpPr>
        <p:spPr>
          <a:xfrm>
            <a:off x="6334625" y="1755162"/>
            <a:ext cx="3100776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Any algorithm for a task</a:t>
            </a:r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502457E9-C5BD-B14A-A11B-3EF98154C2AF}"/>
              </a:ext>
            </a:extLst>
          </p:cNvPr>
          <p:cNvSpPr txBox="1">
            <a:spLocks/>
          </p:cNvSpPr>
          <p:nvPr/>
        </p:nvSpPr>
        <p:spPr>
          <a:xfrm>
            <a:off x="6297262" y="3385513"/>
            <a:ext cx="4243460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2"/>
                </a:solidFill>
              </a:rPr>
              <a:t>Word representation – vector, it becomes an input for algorithm</a:t>
            </a:r>
          </a:p>
        </p:txBody>
      </p:sp>
    </p:spTree>
    <p:extLst>
      <p:ext uri="{BB962C8B-B14F-4D97-AF65-F5344CB8AC3E}">
        <p14:creationId xmlns:p14="http://schemas.microsoft.com/office/powerpoint/2010/main" val="36716856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update intuition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EDF54-5C3C-644C-A091-801BFAC1B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54333"/>
            <a:ext cx="7454494" cy="466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85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many parameters updated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550A0-38D7-D747-8301-ACFE700F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31385"/>
            <a:ext cx="9389164" cy="49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3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many parameters updated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550A0-38D7-D747-8301-ACFE700F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31385"/>
            <a:ext cx="9389164" cy="4919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0D87A6-CDCC-8044-930D-76EC1D333145}"/>
              </a:ext>
            </a:extLst>
          </p:cNvPr>
          <p:cNvSpPr txBox="1"/>
          <p:nvPr/>
        </p:nvSpPr>
        <p:spPr>
          <a:xfrm>
            <a:off x="6096000" y="3059668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16105906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+ Negative Sampling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D87A6-CDCC-8044-930D-76EC1D333145}"/>
              </a:ext>
            </a:extLst>
          </p:cNvPr>
          <p:cNvSpPr txBox="1"/>
          <p:nvPr/>
        </p:nvSpPr>
        <p:spPr>
          <a:xfrm>
            <a:off x="6096000" y="3059668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Can we do better?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E3C71-2B70-0442-B696-30ED19CFA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45634"/>
            <a:ext cx="8765557" cy="49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95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+ Negative Sampling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D87A6-CDCC-8044-930D-76EC1D333145}"/>
              </a:ext>
            </a:extLst>
          </p:cNvPr>
          <p:cNvSpPr txBox="1"/>
          <p:nvPr/>
        </p:nvSpPr>
        <p:spPr>
          <a:xfrm>
            <a:off x="6096000" y="3059668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Can we do better?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D68C1-2E87-824F-99AB-83884F70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89" y="1628353"/>
            <a:ext cx="9152136" cy="494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309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+ Negative Sampling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F5091-7A33-3344-9900-2D81CC24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33841"/>
            <a:ext cx="9657222" cy="493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969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+ Negative Sampling (Loss function)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36232-46F8-AA4D-B7CB-6B45F2911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18657"/>
            <a:ext cx="10031604" cy="493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37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2 versions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8A889-C700-E244-96AA-59CEAF8A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27834"/>
            <a:ext cx="10118868" cy="490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236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What do we get from these representations?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1026" name="Picture 2" descr="The amazing power of word vectors | the morning paper">
            <a:extLst>
              <a:ext uri="{FF2B5EF4-FFF2-40B4-BE49-F238E27FC236}">
                <a16:creationId xmlns:a16="http://schemas.microsoft.com/office/drawing/2014/main" id="{5243589C-96CE-A941-B43C-22DF89700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00" y="1858763"/>
            <a:ext cx="8433638" cy="469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682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. Global vectors for Word Representations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B4AAF-E839-1D4A-8281-81DC0F548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87352"/>
            <a:ext cx="9820589" cy="486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6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D45978-B885-5244-8890-5F6C073945C1}"/>
              </a:ext>
            </a:extLst>
          </p:cNvPr>
          <p:cNvSpPr txBox="1"/>
          <p:nvPr/>
        </p:nvSpPr>
        <p:spPr>
          <a:xfrm>
            <a:off x="838800" y="1916905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a look up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CC938-D9D2-4F48-AEE1-D986EF23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862" y="2447010"/>
            <a:ext cx="7856276" cy="34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22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Naïve Implementation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6CA48-D924-514C-97C8-CF26E025A33E}"/>
              </a:ext>
            </a:extLst>
          </p:cNvPr>
          <p:cNvSpPr txBox="1"/>
          <p:nvPr/>
        </p:nvSpPr>
        <p:spPr>
          <a:xfrm>
            <a:off x="582803" y="1758462"/>
            <a:ext cx="12043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implement word2vec from scratch.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https://colab.research.google.com/github/RepTrak/nlp-course/blob/develop/Week1/seminar_1.ipynb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homework # 1 is to implement Negative Sampling version.</a:t>
            </a:r>
          </a:p>
        </p:txBody>
      </p:sp>
    </p:spTree>
    <p:extLst>
      <p:ext uri="{BB962C8B-B14F-4D97-AF65-F5344CB8AC3E}">
        <p14:creationId xmlns:p14="http://schemas.microsoft.com/office/powerpoint/2010/main" val="19814136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to lecture materials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8800" y="1965290"/>
            <a:ext cx="10927820" cy="458730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Moscow Institute of Physics and Technology: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hlinkClick r:id="rId2"/>
              </a:rPr>
              <a:t>https://github.com/mmta-team/mmta_fall_2020</a:t>
            </a: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Yandex School of Data Analysis: 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  <a:hlinkClick r:id="rId3"/>
              </a:rPr>
              <a:t>https://github.com/yandexdataschool/nlp_course</a:t>
            </a: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Lena </a:t>
            </a:r>
            <a:r>
              <a:rPr lang="en-US" sz="1800" dirty="0" err="1">
                <a:solidFill>
                  <a:srgbClr val="000000"/>
                </a:solidFill>
                <a:latin typeface="+mn-lt"/>
              </a:rPr>
              <a:t>Voita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 (my teacher from YSDA) </a:t>
            </a:r>
            <a:r>
              <a:rPr lang="en-US" sz="1800" dirty="0" err="1">
                <a:solidFill>
                  <a:srgbClr val="000000"/>
                </a:solidFill>
                <a:latin typeface="+mn-lt"/>
              </a:rPr>
              <a:t>github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: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  <a:hlinkClick r:id="rId4"/>
              </a:rPr>
              <a:t>https://lena-voita.github.io/nlp_course.html#preview_word_emb</a:t>
            </a: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Stanford CS224n lecture notes: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  <a:hlinkClick r:id="rId5"/>
              </a:rPr>
              <a:t>http://web.stanford.edu/class/cs224n/index.html#schedule</a:t>
            </a:r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4509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we shall do?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06801" y="5615013"/>
            <a:ext cx="1908768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I train a model.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968AE6-2D7E-7A49-81AE-947AB8D5951A}"/>
              </a:ext>
            </a:extLst>
          </p:cNvPr>
          <p:cNvCxnSpPr>
            <a:cxnSpLocks/>
          </p:cNvCxnSpPr>
          <p:nvPr/>
        </p:nvCxnSpPr>
        <p:spPr>
          <a:xfrm>
            <a:off x="5894740" y="1555625"/>
            <a:ext cx="0" cy="4718175"/>
          </a:xfrm>
          <a:prstGeom prst="line">
            <a:avLst/>
          </a:prstGeom>
          <a:ln>
            <a:solidFill>
              <a:srgbClr val="04D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192B113-329D-8047-B1BF-B92570F5CFA0}"/>
              </a:ext>
            </a:extLst>
          </p:cNvPr>
          <p:cNvSpPr txBox="1">
            <a:spLocks/>
          </p:cNvSpPr>
          <p:nvPr/>
        </p:nvSpPr>
        <p:spPr>
          <a:xfrm>
            <a:off x="3556841" y="4702828"/>
            <a:ext cx="2008687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train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model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 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1A672C-DEF2-954D-8B97-09DA298B5DCE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4561185" y="5222252"/>
            <a:ext cx="0" cy="39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BE6AAE-684A-E946-B030-091ED2BD5853}"/>
              </a:ext>
            </a:extLst>
          </p:cNvPr>
          <p:cNvSpPr/>
          <p:nvPr/>
        </p:nvSpPr>
        <p:spPr>
          <a:xfrm>
            <a:off x="3455525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916E97-CBDD-6D4D-AEDE-3037F58709FC}"/>
              </a:ext>
            </a:extLst>
          </p:cNvPr>
          <p:cNvSpPr/>
          <p:nvPr/>
        </p:nvSpPr>
        <p:spPr>
          <a:xfrm>
            <a:off x="3915923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5E611D4-0A71-3144-9A54-8992B49C6F3A}"/>
              </a:ext>
            </a:extLst>
          </p:cNvPr>
          <p:cNvSpPr/>
          <p:nvPr/>
        </p:nvSpPr>
        <p:spPr>
          <a:xfrm>
            <a:off x="4303121" y="3016341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7BCA10B-A4F0-6441-9CC7-BB306C9D459C}"/>
              </a:ext>
            </a:extLst>
          </p:cNvPr>
          <p:cNvSpPr/>
          <p:nvPr/>
        </p:nvSpPr>
        <p:spPr>
          <a:xfrm>
            <a:off x="4763519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15E0BB-273E-D64A-BA3A-506647FAA5A5}"/>
              </a:ext>
            </a:extLst>
          </p:cNvPr>
          <p:cNvSpPr/>
          <p:nvPr/>
        </p:nvSpPr>
        <p:spPr>
          <a:xfrm>
            <a:off x="5208283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302ECA-D2F8-E74B-8C32-FC639E478170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3521118" y="4139245"/>
            <a:ext cx="85684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0AAC65-50A1-2848-BE43-F4C8212DABEC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981516" y="4139245"/>
            <a:ext cx="0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732DCC-9DDD-9846-8FEE-82659279334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68714" y="4139244"/>
            <a:ext cx="0" cy="56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23B077-5E1A-664C-A516-75F45A600EE6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4829112" y="413924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F60125-322D-2349-97ED-A2E1D8E90D79}"/>
              </a:ext>
            </a:extLst>
          </p:cNvPr>
          <p:cNvCxnSpPr>
            <a:cxnSpLocks/>
          </p:cNvCxnSpPr>
          <p:nvPr/>
        </p:nvCxnSpPr>
        <p:spPr>
          <a:xfrm flipH="1" flipV="1">
            <a:off x="5270303" y="412241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393F3B5-4B12-0140-B8E6-93A9AB0AD5A4}"/>
              </a:ext>
            </a:extLst>
          </p:cNvPr>
          <p:cNvSpPr/>
          <p:nvPr/>
        </p:nvSpPr>
        <p:spPr>
          <a:xfrm>
            <a:off x="3295862" y="1555625"/>
            <a:ext cx="2351308" cy="8459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Your </a:t>
            </a:r>
            <a:r>
              <a:rPr lang="en-US" sz="1600" dirty="0" err="1"/>
              <a:t>favourite</a:t>
            </a:r>
            <a:r>
              <a:rPr lang="en-US" sz="1600" dirty="0"/>
              <a:t> ML model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8E243AF-F3ED-7A42-AC38-7E6B5D841BB2}"/>
              </a:ext>
            </a:extLst>
          </p:cNvPr>
          <p:cNvCxnSpPr>
            <a:cxnSpLocks/>
          </p:cNvCxnSpPr>
          <p:nvPr/>
        </p:nvCxnSpPr>
        <p:spPr>
          <a:xfrm flipV="1">
            <a:off x="4423614" y="2401556"/>
            <a:ext cx="0" cy="401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5F5AE47-FF2F-1042-BF1D-80C0FDE7C538}"/>
              </a:ext>
            </a:extLst>
          </p:cNvPr>
          <p:cNvSpPr/>
          <p:nvPr/>
        </p:nvSpPr>
        <p:spPr>
          <a:xfrm>
            <a:off x="3074796" y="2803490"/>
            <a:ext cx="2713055" cy="1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502457E9-C5BD-B14A-A11B-3EF98154C2AF}"/>
              </a:ext>
            </a:extLst>
          </p:cNvPr>
          <p:cNvSpPr txBox="1">
            <a:spLocks/>
          </p:cNvSpPr>
          <p:nvPr/>
        </p:nvSpPr>
        <p:spPr>
          <a:xfrm>
            <a:off x="6297261" y="3385513"/>
            <a:ext cx="4685571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2"/>
                </a:solidFill>
              </a:rPr>
              <a:t>We shall understand how to get these vectors</a:t>
            </a:r>
          </a:p>
        </p:txBody>
      </p:sp>
    </p:spTree>
    <p:extLst>
      <p:ext uri="{BB962C8B-B14F-4D97-AF65-F5344CB8AC3E}">
        <p14:creationId xmlns:p14="http://schemas.microsoft.com/office/powerpoint/2010/main" val="2555460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approach. One-hot Vectors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D4ABC-A32C-9141-83E8-241D62D8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901114"/>
            <a:ext cx="3724296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approach. One-hot Vectors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D4ABC-A32C-9141-83E8-241D62D8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901114"/>
            <a:ext cx="3724296" cy="3520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C4996D-E9C5-A342-AFF0-8510A97E8A12}"/>
              </a:ext>
            </a:extLst>
          </p:cNvPr>
          <p:cNvSpPr txBox="1"/>
          <p:nvPr/>
        </p:nvSpPr>
        <p:spPr>
          <a:xfrm>
            <a:off x="6451041" y="3433301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Are there any problems?</a:t>
            </a:r>
          </a:p>
        </p:txBody>
      </p:sp>
    </p:spTree>
    <p:extLst>
      <p:ext uri="{BB962C8B-B14F-4D97-AF65-F5344CB8AC3E}">
        <p14:creationId xmlns:p14="http://schemas.microsoft.com/office/powerpoint/2010/main" val="4271903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9151E"/>
      </a:dk1>
      <a:lt1>
        <a:srgbClr val="05D377"/>
      </a:lt1>
      <a:dk2>
        <a:srgbClr val="0A161E"/>
      </a:dk2>
      <a:lt2>
        <a:srgbClr val="F0F0F0"/>
      </a:lt2>
      <a:accent1>
        <a:srgbClr val="08141E"/>
      </a:accent1>
      <a:accent2>
        <a:srgbClr val="05D276"/>
      </a:accent2>
      <a:accent3>
        <a:srgbClr val="EFF0EF"/>
      </a:accent3>
      <a:accent4>
        <a:srgbClr val="08141E"/>
      </a:accent4>
      <a:accent5>
        <a:srgbClr val="05D276"/>
      </a:accent5>
      <a:accent6>
        <a:srgbClr val="EFF0EF"/>
      </a:accent6>
      <a:hlink>
        <a:srgbClr val="05D276"/>
      </a:hlink>
      <a:folHlink>
        <a:srgbClr val="05D276"/>
      </a:folHlink>
    </a:clrScheme>
    <a:fontScheme name="Custom 2 Monse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ptrak_v3.1" id="{60A392D9-E6AA-CA43-A71B-B57595B2F9B5}" vid="{53CCB3DA-A200-E143-B408-1CDDA0DFAA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5820</TotalTime>
  <Words>2291</Words>
  <Application>Microsoft Macintosh PowerPoint</Application>
  <PresentationFormat>Widescreen</PresentationFormat>
  <Paragraphs>415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Calibri</vt:lpstr>
      <vt:lpstr>Arial</vt:lpstr>
      <vt:lpstr>Menlo Regular</vt:lpstr>
      <vt:lpstr>Courier New</vt:lpstr>
      <vt:lpstr>Montserrat</vt:lpstr>
      <vt:lpstr>Office Theme</vt:lpstr>
      <vt:lpstr>NLP Course</vt:lpstr>
      <vt:lpstr>Why do we even care about representation?</vt:lpstr>
      <vt:lpstr>Why do we even care about representation?</vt:lpstr>
      <vt:lpstr>Why do we even care about representation?</vt:lpstr>
      <vt:lpstr>Why do we even care about representation?</vt:lpstr>
      <vt:lpstr>How it works?</vt:lpstr>
      <vt:lpstr>So what we shall do?</vt:lpstr>
      <vt:lpstr>First approach. One-hot Vectors</vt:lpstr>
      <vt:lpstr>First approach. One-hot Vectors</vt:lpstr>
      <vt:lpstr>First approach. One-hot Vectors</vt:lpstr>
      <vt:lpstr>What is meaning?</vt:lpstr>
      <vt:lpstr>What is meaning?</vt:lpstr>
      <vt:lpstr>What is meaning?</vt:lpstr>
      <vt:lpstr>What is meaning?</vt:lpstr>
      <vt:lpstr>What is meaning?</vt:lpstr>
      <vt:lpstr>What is meaning?</vt:lpstr>
      <vt:lpstr>What is meaning?</vt:lpstr>
      <vt:lpstr>What is meaning?</vt:lpstr>
      <vt:lpstr>What is meaning?</vt:lpstr>
      <vt:lpstr>Distributional hypothesis</vt:lpstr>
      <vt:lpstr>1 minute history of AI/NLP</vt:lpstr>
      <vt:lpstr>Classical Approach + Distributional Hypothesis = PMI</vt:lpstr>
      <vt:lpstr>Classical Approach + Distributional Hypothesis = PMI</vt:lpstr>
      <vt:lpstr>Classical Approach + Distributional Hypothesis = PMI</vt:lpstr>
      <vt:lpstr>Neural Approach + Distributional Hypothesis = Word2Vec</vt:lpstr>
      <vt:lpstr>Word2Vec</vt:lpstr>
      <vt:lpstr>Word2Vec</vt:lpstr>
      <vt:lpstr>Word2Vec</vt:lpstr>
      <vt:lpstr>Word2Vec</vt:lpstr>
      <vt:lpstr>Word2Vec</vt:lpstr>
      <vt:lpstr>Word2Vec</vt:lpstr>
      <vt:lpstr>Word2Vec. How to train?</vt:lpstr>
      <vt:lpstr>Word2Vec. How to train?</vt:lpstr>
      <vt:lpstr>Word2Vec. How to train?</vt:lpstr>
      <vt:lpstr>Word2Vec. How to train?</vt:lpstr>
      <vt:lpstr>Word2Vec. How to train?</vt:lpstr>
      <vt:lpstr>Word2Vec. Computation of probabilities</vt:lpstr>
      <vt:lpstr>Word2Vec. Computation of probabilities</vt:lpstr>
      <vt:lpstr>Word2Vec. Computation of probabilities</vt:lpstr>
      <vt:lpstr>Word2Vec. Computation of probabilities</vt:lpstr>
      <vt:lpstr>Word2Vec. Computation of probabilities</vt:lpstr>
      <vt:lpstr>Word2Vec. Computation of probabilities</vt:lpstr>
      <vt:lpstr>Word2Vec. One training step</vt:lpstr>
      <vt:lpstr>Word2Vec. One training step</vt:lpstr>
      <vt:lpstr>Word2Vec. One training step</vt:lpstr>
      <vt:lpstr>Word2Vec. One training step</vt:lpstr>
      <vt:lpstr>Word2Vec. One training step</vt:lpstr>
      <vt:lpstr>Word2Vec. One training step</vt:lpstr>
      <vt:lpstr>Word2Vec. One training step</vt:lpstr>
      <vt:lpstr>Word2Vec. One update intuition</vt:lpstr>
      <vt:lpstr>Word2Vec. How many parameters updated</vt:lpstr>
      <vt:lpstr>Word2Vec. How many parameters updated</vt:lpstr>
      <vt:lpstr>Word2Vec + Negative Sampling</vt:lpstr>
      <vt:lpstr>Word2Vec + Negative Sampling</vt:lpstr>
      <vt:lpstr>Word2Vec + Negative Sampling</vt:lpstr>
      <vt:lpstr>Word2Vec + Negative Sampling (Loss function)</vt:lpstr>
      <vt:lpstr>Word2Vec. 2 versions</vt:lpstr>
      <vt:lpstr>Word2Vec. What do we get from these representations?</vt:lpstr>
      <vt:lpstr>GloVE. Global vectors for Word Representations</vt:lpstr>
      <vt:lpstr>Word2Vec. Naïve Implementation</vt:lpstr>
      <vt:lpstr>Credit to lecture materials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Frontpage Title</dc:title>
  <dc:creator>Mads Ny Larsen</dc:creator>
  <cp:lastModifiedBy>Michael Chertushkin</cp:lastModifiedBy>
  <cp:revision>86</cp:revision>
  <dcterms:created xsi:type="dcterms:W3CDTF">2020-03-11T12:02:06Z</dcterms:created>
  <dcterms:modified xsi:type="dcterms:W3CDTF">2021-03-12T00:56:27Z</dcterms:modified>
</cp:coreProperties>
</file>